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7">
  <p:sldMasterIdLst>
    <p:sldMasterId id="2147483657" r:id="rId1"/>
  </p:sldMasterIdLst>
  <p:notesMasterIdLst>
    <p:notesMasterId r:id="rId10"/>
  </p:notesMasterIdLst>
  <p:handoutMasterIdLst>
    <p:handoutMasterId r:id="rId11"/>
  </p:handoutMasterIdLst>
  <p:sldIdLst>
    <p:sldId id="532" r:id="rId2"/>
    <p:sldId id="1285" r:id="rId3"/>
    <p:sldId id="1198" r:id="rId4"/>
    <p:sldId id="1277" r:id="rId5"/>
    <p:sldId id="1286" r:id="rId6"/>
    <p:sldId id="1211" r:id="rId7"/>
    <p:sldId id="1260" r:id="rId8"/>
    <p:sldId id="1141" r:id="rId9"/>
  </p:sldIdLst>
  <p:sldSz cx="12192000" cy="6858000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29000"/>
    <a:srgbClr val="A3C4FF"/>
    <a:srgbClr val="2B93B6"/>
    <a:srgbClr val="242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85882" autoAdjust="0"/>
  </p:normalViewPr>
  <p:slideViewPr>
    <p:cSldViewPr>
      <p:cViewPr>
        <p:scale>
          <a:sx n="75" d="100"/>
          <a:sy n="75" d="100"/>
        </p:scale>
        <p:origin x="830" y="-1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6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822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468108" y="0"/>
            <a:ext cx="1954947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F22128-9012-44DC-8721-CF47D854E387}" type="slidenum">
              <a:rPr lang="en-GB" altLang="en-US"/>
              <a:pPr/>
              <a:t>‹#›</a:t>
            </a:fld>
            <a:endParaRPr lang="en-GB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91D5AB-33E9-4BB6-8C6F-073CF35E1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73" y="31867"/>
            <a:ext cx="855418" cy="76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58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3" y="4716585"/>
            <a:ext cx="5436909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 zur Bearbeitung der Master-Textformate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44CFD9-EA1B-4EF9-9B3B-6B51E17A2F7B}" type="slidenum">
              <a:rPr lang="de-DE" altLang="en-US"/>
              <a:pPr/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03117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937E42-FC02-40AC-9231-192001F275EB}" type="slidenum">
              <a:rPr lang="de-DE" altLang="en-US"/>
              <a:pPr eaLnBrk="1" hangingPunct="1"/>
              <a:t>1</a:t>
            </a:fld>
            <a:endParaRPr lang="de-DE" altLang="en-US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61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4CFD9-EA1B-4EF9-9B3B-6B51E17A2F7B}" type="slidenum">
              <a:rPr lang="de-DE" altLang="en-US" smtClean="0"/>
              <a:pPr/>
              <a:t>2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121312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4CFD9-EA1B-4EF9-9B3B-6B51E17A2F7B}" type="slidenum">
              <a:rPr lang="de-DE" altLang="en-US" smtClean="0"/>
              <a:pPr/>
              <a:t>3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48391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4CFD9-EA1B-4EF9-9B3B-6B51E17A2F7B}" type="slidenum">
              <a:rPr lang="de-DE" altLang="en-US" smtClean="0"/>
              <a:pPr/>
              <a:t>4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280713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4CFD9-EA1B-4EF9-9B3B-6B51E17A2F7B}" type="slidenum">
              <a:rPr lang="de-DE" altLang="en-US" smtClean="0"/>
              <a:pPr/>
              <a:t>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73829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4CFD9-EA1B-4EF9-9B3B-6B51E17A2F7B}" type="slidenum">
              <a:rPr lang="de-DE" altLang="en-US" smtClean="0"/>
              <a:pPr/>
              <a:t>6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19551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CD51BE-0C73-4862-97B4-DC3F16E6AED1}" type="slidenum">
              <a:rPr lang="de-DE" altLang="en-US"/>
              <a:pPr eaLnBrk="1" hangingPunct="1"/>
              <a:t>8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0975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2" descr="Gold bar"/>
          <p:cNvSpPr>
            <a:spLocks noChangeArrowheads="1"/>
          </p:cNvSpPr>
          <p:nvPr/>
        </p:nvSpPr>
        <p:spPr bwMode="auto">
          <a:xfrm>
            <a:off x="304800" y="2889251"/>
            <a:ext cx="5759451" cy="2016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" name="Rectangle 1033" descr="Orange bar"/>
          <p:cNvSpPr>
            <a:spLocks noChangeArrowheads="1"/>
          </p:cNvSpPr>
          <p:nvPr/>
        </p:nvSpPr>
        <p:spPr bwMode="auto">
          <a:xfrm>
            <a:off x="6000752" y="2889251"/>
            <a:ext cx="5759449" cy="20161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63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59301" y="692150"/>
            <a:ext cx="6718300" cy="21272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400"/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15/02/24</a:t>
            </a:r>
            <a:endParaRPr lang="de-DE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SERRANO Technical Overview – Reporting Period 2</a:t>
            </a:r>
            <a:endParaRPr lang="de-DE" dirty="0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54861-D954-4DDC-AC7A-0FEC5F9A23FA}" type="slidenum">
              <a:rPr lang="de-DE" altLang="en-US"/>
              <a:pPr/>
              <a:t>‹#›</a:t>
            </a:fld>
            <a:endParaRPr lang="de-DE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39585-E867-410C-9E3C-D9F695372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61" y="340233"/>
            <a:ext cx="3068478" cy="247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15/02/24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SERRANO Technical Overview – Reporting Period 2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CBD2D-CECC-4825-9763-0F5C7BDEBF25}" type="slidenum">
              <a:rPr lang="de-DE" altLang="en-US"/>
              <a:pPr/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407273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277814"/>
            <a:ext cx="2745317" cy="5881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7814"/>
            <a:ext cx="8039100" cy="5881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15/02/24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SERRANO Technical Overview – Reporting Period 2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264B6-89F8-4F69-A36C-08F89458180C}" type="slidenum">
              <a:rPr lang="de-DE" altLang="en-US"/>
              <a:pPr/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02749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7814"/>
            <a:ext cx="7406217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628776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2417" y="1628776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2417" y="3970338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15/02/24</a:t>
            </a:r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SERRANO Technical Overview – Reporting Period 2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314B0-4FF1-4160-9423-B7FE055F244C}" type="slidenum">
              <a:rPr lang="de-DE" altLang="en-US"/>
              <a:pPr/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846866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7814"/>
            <a:ext cx="7406217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628776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212417" y="1628776"/>
            <a:ext cx="53848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15/02/24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SERRANO Technical Overview – Reporting Period 2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B18AC-BED1-45F8-80DF-4681A58A5F11}" type="slidenum">
              <a:rPr lang="de-DE" altLang="en-US"/>
              <a:pPr/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54520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7" y="1274429"/>
            <a:ext cx="10972800" cy="5106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buClr>
                <a:schemeClr val="accent4">
                  <a:lumMod val="60000"/>
                  <a:lumOff val="40000"/>
                </a:schemeClr>
              </a:buCl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13158"/>
            <a:ext cx="2844800" cy="252264"/>
          </a:xfr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z="1000"/>
              <a:t>15/02/24</a:t>
            </a:r>
            <a:endParaRPr lang="de-DE" sz="10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13158"/>
            <a:ext cx="3860800" cy="252264"/>
          </a:xfr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/>
              <a:t>SERRANO Technical Overview – Reporting Period 2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513158"/>
            <a:ext cx="2844800" cy="252264"/>
          </a:xfrm>
          <a:ln/>
        </p:spPr>
        <p:txBody>
          <a:bodyPr/>
          <a:lstStyle>
            <a:lvl1pPr>
              <a:defRPr sz="1000"/>
            </a:lvl1pPr>
          </a:lstStyle>
          <a:p>
            <a:fld id="{90F888BF-A67F-4385-AC66-8AF881B0E366}" type="slidenum">
              <a:rPr lang="de-DE" altLang="en-US" smtClean="0"/>
              <a:pPr/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77349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15/02/24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SERRANO Technical Overview – Reporting Period 2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C2E02-7F78-4BD0-B72E-CDCC2DD24E35}" type="slidenum">
              <a:rPr lang="de-DE" altLang="en-US"/>
              <a:pPr/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75730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7" y="162877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7" y="162877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15/02/24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SERRANO Technical Overview – Reporting Period 2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1DD6F-B2E7-460B-9C77-CBED6539ACDE}" type="slidenum">
              <a:rPr lang="de-DE" altLang="en-US"/>
              <a:pPr/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3228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15/02/24</a:t>
            </a: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SERRANO Technical Overview – Reporting Period 2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5A723-0F3E-4ED5-8EDC-044FEDA6D751}" type="slidenum">
              <a:rPr lang="de-DE" altLang="en-US"/>
              <a:pPr/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8243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15/02/24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/>
              <a:t>SERRANO Technical Overview – Reporting Period 2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000"/>
            </a:lvl1pPr>
          </a:lstStyle>
          <a:p>
            <a:fld id="{A94100E9-D7AC-46A2-81C1-39E43376E572}" type="slidenum">
              <a:rPr lang="de-DE" altLang="en-US" smtClean="0"/>
              <a:pPr/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2791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15/02/24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SERRANO Technical Overview – Reporting Period 2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E0D568-542F-43BF-B487-CF0BB7D08DB7}" type="slidenum">
              <a:rPr lang="de-DE" altLang="en-US"/>
              <a:pPr/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421000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15/02/24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SERRANO Technical Overview – Reporting Period 2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F5474-D263-486D-8387-72A3807C163D}" type="slidenum">
              <a:rPr lang="de-DE" altLang="en-US"/>
              <a:pPr/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28105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15/02/24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SERRANO Technical Overview – Reporting Period 2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C07D6-5B89-439B-9B1F-CDB9376CAC2F}" type="slidenum">
              <a:rPr lang="de-DE" altLang="en-US"/>
              <a:pPr/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93358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60649"/>
            <a:ext cx="10166920" cy="79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274428"/>
            <a:ext cx="11264900" cy="511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Textmasterformate durch Klicken bearbeiten</a:t>
            </a:r>
          </a:p>
          <a:p>
            <a:pPr lvl="1"/>
            <a:r>
              <a:rPr lang="de-DE" altLang="en-US" dirty="0"/>
              <a:t>Zweite Ebene</a:t>
            </a:r>
          </a:p>
          <a:p>
            <a:pPr lvl="2"/>
            <a:r>
              <a:rPr lang="de-DE" altLang="en-US" dirty="0"/>
              <a:t>Dritte Ebene</a:t>
            </a:r>
          </a:p>
          <a:p>
            <a:pPr lvl="3"/>
            <a:r>
              <a:rPr lang="de-DE" altLang="en-US" dirty="0"/>
              <a:t>Vierte Ebene</a:t>
            </a:r>
          </a:p>
          <a:p>
            <a:pPr lvl="4"/>
            <a:r>
              <a:rPr lang="de-DE" altLang="en-US" dirty="0"/>
              <a:t>Fünfte Ebene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53336"/>
            <a:ext cx="2844800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15/02/24</a:t>
            </a:r>
            <a:endParaRPr lang="de-DE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53336"/>
            <a:ext cx="3860800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SERRANO Technical Overview – Reporting Period 2</a:t>
            </a:r>
            <a:endParaRPr lang="de-DE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11471" y="6453336"/>
            <a:ext cx="2844800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9AA9D86F-4B45-44C4-8EB1-D6814B4297D3}" type="slidenum">
              <a:rPr lang="de-DE" altLang="en-US" smtClean="0"/>
              <a:pPr/>
              <a:t>‹#›</a:t>
            </a:fld>
            <a:endParaRPr lang="de-DE" alt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9600" y="1196752"/>
            <a:ext cx="1127971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3" name="Rectangle 9" descr="Orange bar"/>
          <p:cNvSpPr>
            <a:spLocks noChangeArrowheads="1"/>
          </p:cNvSpPr>
          <p:nvPr/>
        </p:nvSpPr>
        <p:spPr bwMode="auto">
          <a:xfrm>
            <a:off x="0" y="1"/>
            <a:ext cx="304800" cy="3438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34" name="Rectangle 10" descr="Slate bar"/>
          <p:cNvSpPr>
            <a:spLocks noChangeArrowheads="1"/>
          </p:cNvSpPr>
          <p:nvPr/>
        </p:nvSpPr>
        <p:spPr bwMode="auto">
          <a:xfrm>
            <a:off x="0" y="3429001"/>
            <a:ext cx="304800" cy="343852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de-DE" sz="2400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DB07B-4CD7-4567-83D6-E8D6DFA5616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910" y="262387"/>
            <a:ext cx="1084863" cy="8728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56" r:id="rId1"/>
    <p:sldLayoutId id="2147485344" r:id="rId2"/>
    <p:sldLayoutId id="2147485345" r:id="rId3"/>
    <p:sldLayoutId id="2147485346" r:id="rId4"/>
    <p:sldLayoutId id="2147485347" r:id="rId5"/>
    <p:sldLayoutId id="2147485348" r:id="rId6"/>
    <p:sldLayoutId id="2147485349" r:id="rId7"/>
    <p:sldLayoutId id="2147485350" r:id="rId8"/>
    <p:sldLayoutId id="2147485351" r:id="rId9"/>
    <p:sldLayoutId id="2147485352" r:id="rId10"/>
    <p:sldLayoutId id="2147485353" r:id="rId11"/>
    <p:sldLayoutId id="2147485354" r:id="rId12"/>
    <p:sldLayoutId id="2147485355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D0D0D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D0D0D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D0D0D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D0D0D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242B5D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242B5D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242B5D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242B5D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4">
            <a:lumMod val="60000"/>
            <a:lumOff val="40000"/>
          </a:schemeClr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42B5D"/>
        </a:buClr>
        <a:buSzPct val="65000"/>
        <a:buFont typeface="Wingdings" panose="05000000000000000000" pitchFamily="2" charset="2"/>
        <a:buChar char="p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4">
            <a:lumMod val="60000"/>
            <a:lumOff val="40000"/>
          </a:schemeClr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63752" y="461592"/>
            <a:ext cx="7848872" cy="2319337"/>
          </a:xfrm>
        </p:spPr>
        <p:txBody>
          <a:bodyPr anchor="ctr"/>
          <a:lstStyle/>
          <a:p>
            <a:pPr eaLnBrk="1" hangingPunct="1"/>
            <a:r>
              <a:rPr lang="en-US" altLang="en-US" sz="3000" dirty="0"/>
              <a:t>TRANSPARENT APPLICATION DEPLOYMENT IN A SECURE, ACCELERATED AND COGNITIVE CLOUD CONTINUUM</a:t>
            </a:r>
            <a:endParaRPr lang="de-DE" altLang="en-US" sz="3000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-600744" y="3140968"/>
            <a:ext cx="77048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r>
              <a:rPr lang="en-US" sz="3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SERRANO Overview</a:t>
            </a:r>
            <a:endParaRPr lang="en-US" sz="15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2" algn="just">
              <a:spcBef>
                <a:spcPts val="1200"/>
              </a:spcBef>
            </a:pPr>
            <a:r>
              <a:rPr lang="en-US" b="1" dirty="0"/>
              <a:t>Call identifier</a:t>
            </a:r>
            <a:r>
              <a:rPr lang="en-US" dirty="0"/>
              <a:t>: ICT-40-20 on “Cloud Computing: towards a smart cloud computing continuum”</a:t>
            </a:r>
          </a:p>
          <a:p>
            <a:pPr lvl="2" algn="just">
              <a:spcBef>
                <a:spcPts val="1200"/>
              </a:spcBef>
            </a:pPr>
            <a:r>
              <a:rPr lang="en-US" b="1" dirty="0"/>
              <a:t>Project Type</a:t>
            </a:r>
            <a:r>
              <a:rPr lang="en-US" dirty="0"/>
              <a:t>: Research &amp; Innovation Action (RIA)</a:t>
            </a:r>
          </a:p>
          <a:p>
            <a:pPr algn="ctr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Prof. Emmanouel (Manos) Varvarigos</a:t>
            </a:r>
          </a:p>
          <a:p>
            <a:pPr algn="ctr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Dr. Aristotelis Kretsis</a:t>
            </a:r>
          </a:p>
          <a:p>
            <a:pPr algn="ctr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r>
              <a:rPr lang="en-US" sz="200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Dr. Panagiotis Kokkinos</a:t>
            </a:r>
          </a:p>
          <a:p>
            <a:pPr algn="ctr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endParaRPr 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Institute of Communication and Computer Systems – ICCS</a:t>
            </a:r>
          </a:p>
          <a:p>
            <a:pPr algn="ctr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endParaRPr lang="en-US" sz="16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endParaRPr lang="en-US" sz="14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CE001C-D249-E9DB-37DD-531AFBC4C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3159238"/>
            <a:ext cx="20859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3EF9A23-C225-8992-B3A3-FDEC8D05B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634159"/>
            <a:ext cx="1421652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C61BA9B-0D27-ED67-02DA-150EB6196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641" y="3429000"/>
            <a:ext cx="1715702" cy="6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AB4FB69-8706-D6EE-F9EE-BE4AB1EA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848" y="4293096"/>
            <a:ext cx="976679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19FE5EB-14E6-CF7E-5AD6-08157EE42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685" y="4489842"/>
            <a:ext cx="11525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9F145DF-E361-9AEB-9F89-C254ADEC0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823" y="4339843"/>
            <a:ext cx="1775520" cy="71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B0FC54EA-20C9-F324-3CA0-834F6F60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5524320"/>
            <a:ext cx="1585106" cy="3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18D54F63-5691-AFCF-583A-DB33181D4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096" y="5604267"/>
            <a:ext cx="1738114" cy="6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643F69BC-15DE-17B2-6DBE-245026B53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97" y="5220429"/>
            <a:ext cx="1611646" cy="72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AAC05176-EE96-E8AC-024F-E1592BE03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51" y="6212116"/>
            <a:ext cx="2054721" cy="52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A0BD012F-6AE9-8B4F-9078-E611C116B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924" y="6212116"/>
            <a:ext cx="1814314" cy="4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5C0B1-6433-4E08-877A-64DBDF16B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SERRANO Platform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C19CF-08FD-4B8E-BD3D-BFBEF7E3F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b="1" dirty="0">
                <a:solidFill>
                  <a:srgbClr val="000000"/>
                </a:solidFill>
              </a:rPr>
              <a:t>T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arget</a:t>
            </a:r>
            <a:r>
              <a:rPr lang="en-US" sz="2400" b="1" dirty="0">
                <a:solidFill>
                  <a:srgbClr val="000000"/>
                </a:solidFill>
              </a:rPr>
              <a:t>s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 infrastructures consisting of edge, cloud and HPC resources and builds a continuum</a:t>
            </a:r>
          </a:p>
          <a:p>
            <a:pPr algn="just"/>
            <a:endParaRPr lang="en-US" sz="2400" dirty="0"/>
          </a:p>
          <a:p>
            <a:endParaRPr lang="en-US" sz="240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425FF51-7145-5C9D-0DE6-AB8D65F75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602" y="1772816"/>
            <a:ext cx="9321960" cy="467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8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0CC98-8CE8-4A66-8397-5FF475C8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78" y="143040"/>
            <a:ext cx="10171742" cy="846930"/>
          </a:xfrm>
        </p:spPr>
        <p:txBody>
          <a:bodyPr/>
          <a:lstStyle/>
          <a:p>
            <a:r>
              <a:rPr lang="en-US" altLang="en-US" dirty="0"/>
              <a:t>SERRANO lifecycle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C914B-5CD6-46A4-986A-392AA3D5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195839"/>
            <a:ext cx="11017224" cy="657312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en-GB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SERRANO platform adopts a lifecycle methodology to facilitate application deployment and cognitive resource orchestration in the edge-cloud-HPC continuum</a:t>
            </a:r>
            <a:endParaRPr lang="en-US" sz="2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676EFF-3D6B-4938-8F74-F822089D4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05" y="2728283"/>
            <a:ext cx="3923037" cy="298193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F41ADD-3BCB-4FB6-A32D-BE95E04C5603}"/>
              </a:ext>
            </a:extLst>
          </p:cNvPr>
          <p:cNvSpPr txBox="1">
            <a:spLocks/>
          </p:cNvSpPr>
          <p:nvPr/>
        </p:nvSpPr>
        <p:spPr bwMode="auto">
          <a:xfrm>
            <a:off x="510494" y="2728282"/>
            <a:ext cx="7310211" cy="424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2B5D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en-US" sz="2600" kern="0" dirty="0"/>
              <a:t>Lifecycle:</a:t>
            </a:r>
          </a:p>
          <a:p>
            <a:pPr lvl="1" algn="just">
              <a:spcBef>
                <a:spcPts val="600"/>
              </a:spcBef>
            </a:pPr>
            <a:r>
              <a:rPr lang="en-US" sz="2600" b="1" kern="0" dirty="0"/>
              <a:t>Step a, b</a:t>
            </a:r>
            <a:r>
              <a:rPr lang="en-US" sz="2600" kern="0" dirty="0"/>
              <a:t>: T</a:t>
            </a:r>
            <a:r>
              <a:rPr lang="en-US" sz="2600" dirty="0"/>
              <a:t>ransparent application deployment and the translation from generic intents to </a:t>
            </a:r>
            <a:r>
              <a:rPr lang="en-US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specific objectives</a:t>
            </a:r>
            <a:endParaRPr lang="en-US" sz="2600" dirty="0"/>
          </a:p>
          <a:p>
            <a:pPr lvl="1" algn="just">
              <a:spcBef>
                <a:spcPts val="600"/>
              </a:spcBef>
            </a:pPr>
            <a:r>
              <a:rPr lang="en-US" sz="2600" b="1" kern="0" dirty="0"/>
              <a:t>Step c, d</a:t>
            </a:r>
            <a:r>
              <a:rPr lang="en-US" sz="2600" kern="0" dirty="0"/>
              <a:t>: </a:t>
            </a:r>
            <a:r>
              <a:rPr lang="en-US" sz="2600" i="0" u="none" strike="noStrike" baseline="0" dirty="0"/>
              <a:t>Continuous and autonomous allocation and adaptation of resources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87712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5C0B1-6433-4E08-877A-64DBDF16B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SERRANO Platform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C19CF-08FD-4B8E-BD3D-BFBEF7E3F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E</a:t>
            </a:r>
            <a:r>
              <a:rPr lang="en-US" sz="2000" b="1" dirty="0"/>
              <a:t>nables transparent application deployment, through an abstraction  layer</a:t>
            </a:r>
          </a:p>
          <a:p>
            <a:pPr>
              <a:spcBef>
                <a:spcPts val="1000"/>
              </a:spcBef>
            </a:pPr>
            <a:r>
              <a:rPr lang="en-GB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Implement :</a:t>
            </a:r>
          </a:p>
          <a:p>
            <a:pPr lvl="1">
              <a:spcBef>
                <a:spcPts val="1000"/>
              </a:spcBef>
            </a:pPr>
            <a:r>
              <a:rPr lang="en-US" sz="1800" dirty="0"/>
              <a:t>UI based mechanisms for application deployment description and for the specification of infrastructure-agnostic intents</a:t>
            </a:r>
          </a:p>
          <a:p>
            <a:pPr lvl="1"/>
            <a:r>
              <a:rPr lang="en-US" altLang="en-US" sz="1800" dirty="0"/>
              <a:t>Orchestrator Plugin</a:t>
            </a:r>
            <a:r>
              <a:rPr lang="en-GB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translates intents from the TOSCA specification to the SERRANO </a:t>
            </a:r>
            <a:r>
              <a:rPr lang="en-GB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specific Application and Resource </a:t>
            </a:r>
            <a:r>
              <a:rPr lang="en-GB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models and to Kubernetes descriptors (YAML)</a:t>
            </a:r>
          </a:p>
          <a:p>
            <a:pPr lvl="1"/>
            <a:r>
              <a:rPr lang="en-GB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AI-Enhanced Service Orchestrator (AISO) that use these models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creates deployment objectives based on the intents</a:t>
            </a:r>
          </a:p>
          <a:p>
            <a:pPr lvl="1"/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AI/ML algorithms </a:t>
            </a:r>
            <a:r>
              <a:rPr lang="en-GB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that translate intents to infrastructure-aware objectives and policies</a:t>
            </a:r>
            <a:endParaRPr lang="en-GB" sz="1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/>
          </a:p>
          <a:p>
            <a:endParaRPr lang="en-US" sz="2400" dirty="0"/>
          </a:p>
        </p:txBody>
      </p:sp>
      <p:pic>
        <p:nvPicPr>
          <p:cNvPr id="7" name="Picture 6" descr="A diagram of a computer&#10;&#10;Description automatically generated">
            <a:extLst>
              <a:ext uri="{FF2B5EF4-FFF2-40B4-BE49-F238E27FC236}">
                <a16:creationId xmlns:a16="http://schemas.microsoft.com/office/drawing/2014/main" id="{62322D76-7100-4FD0-7AC9-F65ABED92C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13649"/>
          <a:stretch/>
        </p:blipFill>
        <p:spPr>
          <a:xfrm>
            <a:off x="1106672" y="4314311"/>
            <a:ext cx="5299161" cy="2538519"/>
          </a:xfrm>
          <a:prstGeom prst="rect">
            <a:avLst/>
          </a:prstGeom>
        </p:spPr>
      </p:pic>
      <p:pic>
        <p:nvPicPr>
          <p:cNvPr id="8" name="Content Placeholder 6" descr="A diagram of a brain and a diagram of a brain&#10;&#10;Description automatically generated">
            <a:extLst>
              <a:ext uri="{FF2B5EF4-FFF2-40B4-BE49-F238E27FC236}">
                <a16:creationId xmlns:a16="http://schemas.microsoft.com/office/drawing/2014/main" id="{F392D3CD-1945-40F0-D400-4C56806219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088" y="4669057"/>
            <a:ext cx="4470525" cy="164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60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E3FDD-F0BF-4631-AE59-C28ABD38A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SERRANO platform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2E7AFA-C9A4-4C41-9474-3CF4E9B6B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6" y="1274429"/>
            <a:ext cx="5615599" cy="1074451"/>
          </a:xfrm>
        </p:spPr>
        <p:txBody>
          <a:bodyPr/>
          <a:lstStyle/>
          <a:p>
            <a:pPr algn="just"/>
            <a:r>
              <a:rPr lang="en-US" sz="2000" b="1" i="0" u="none" strike="noStrike" baseline="0" dirty="0"/>
              <a:t>Adapts continuously and autonomously the continuum</a:t>
            </a:r>
          </a:p>
          <a:p>
            <a:pPr algn="just"/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Resource Orchestrator, the </a:t>
            </a: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Resource Optimisation Toolkit (ROT) and the Telemetry </a:t>
            </a:r>
            <a:r>
              <a:rPr lang="en-GB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ramework enable the orchestration of the continuum using AI-based mechanisms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/>
              <a:t>Two stage approach for the resource orchestration:</a:t>
            </a:r>
          </a:p>
          <a:p>
            <a:pPr lvl="1" algn="just"/>
            <a:r>
              <a:rPr lang="en-US" sz="2000" dirty="0"/>
              <a:t>SERRANO Resource Orchestrator</a:t>
            </a:r>
          </a:p>
          <a:p>
            <a:pPr lvl="1" algn="just"/>
            <a:r>
              <a:rPr lang="en-US" sz="2000" dirty="0"/>
              <a:t>Local orchestration mechanisms based on K8s</a:t>
            </a:r>
          </a:p>
          <a:p>
            <a:pPr algn="just"/>
            <a:r>
              <a:rPr lang="en-GB" sz="2000" dirty="0">
                <a:cs typeface="Times New Roman" panose="02020603050405020304" pitchFamily="18" charset="0"/>
              </a:rPr>
              <a:t>The SERRANO HPC Gateway service interacts with  HPC systems</a:t>
            </a:r>
          </a:p>
          <a:p>
            <a:pPr algn="just"/>
            <a:r>
              <a:rPr lang="en-US" sz="2000" dirty="0">
                <a:cs typeface="+mn-cs"/>
              </a:rPr>
              <a:t>The Service Assurance and Remediation Service (SAR) and the Event detection Engine (EDE)</a:t>
            </a:r>
            <a:r>
              <a:rPr lang="en-GB" sz="2000" dirty="0">
                <a:cs typeface="+mn-cs"/>
              </a:rPr>
              <a:t> enable the detection of events and the re-optimization of the infrastructure</a:t>
            </a:r>
          </a:p>
          <a:p>
            <a:endParaRPr lang="en-US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300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D9369FB2-DE1D-19E3-C5E7-AF1E6B72D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905" y="1274429"/>
            <a:ext cx="5474513" cy="2412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256372-C044-1F71-6F3C-43693BAA9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04" y="3686559"/>
            <a:ext cx="4490752" cy="298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0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5C0B1-6433-4E08-877A-64DBDF16B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SERRANO platform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C19CF-08FD-4B8E-BD3D-BFBEF7E3F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4454"/>
            <a:ext cx="11232223" cy="5049800"/>
          </a:xfrm>
        </p:spPr>
        <p:txBody>
          <a:bodyPr/>
          <a:lstStyle/>
          <a:p>
            <a:pPr algn="just"/>
            <a:r>
              <a:rPr lang="en-US" sz="1800" b="1" dirty="0"/>
              <a:t>SERRANO platform introduces and integrates a number of key innovations:</a:t>
            </a:r>
          </a:p>
          <a:p>
            <a:pPr algn="just"/>
            <a:r>
              <a:rPr lang="en-GB" sz="1800" dirty="0"/>
              <a:t>SERRANO Storage Service enables secure storage in the edge and in the cloud, using erasure coding</a:t>
            </a:r>
          </a:p>
          <a:p>
            <a:pPr algn="just"/>
            <a:r>
              <a:rPr lang="en-US" sz="1800" dirty="0"/>
              <a:t>NVIDIA’s commercial off-the-shelf Data Processing Units (DPUs) were used for </a:t>
            </a:r>
            <a:r>
              <a:rPr lang="en-GB" sz="1800" dirty="0"/>
              <a:t>accelerated data processing, reducing </a:t>
            </a:r>
            <a:r>
              <a:rPr lang="en-US" sz="1800" dirty="0"/>
              <a:t> CPU overhead through TLS-offloading</a:t>
            </a:r>
          </a:p>
          <a:p>
            <a:pPr algn="just"/>
            <a:r>
              <a:rPr lang="en-GB" sz="1800" dirty="0"/>
              <a:t>A lightweight hypervisor that runs </a:t>
            </a:r>
            <a:r>
              <a:rPr lang="en-GB" sz="1800" dirty="0" err="1"/>
              <a:t>unikernels</a:t>
            </a:r>
            <a:r>
              <a:rPr lang="en-GB" sz="1800" dirty="0"/>
              <a:t> as functions, was developed, so as to isolate instances and to reduce the attack surface of the running applications</a:t>
            </a:r>
          </a:p>
          <a:p>
            <a:pPr algn="just"/>
            <a:r>
              <a:rPr lang="en-GB" sz="1800" dirty="0"/>
              <a:t>Developed HW and SW accelerated kernels (for FPGA, GPU, HPC), based on the UC applications, utilizing </a:t>
            </a:r>
            <a:r>
              <a:rPr lang="en-GB" sz="1800" dirty="0" err="1"/>
              <a:t>transprecision</a:t>
            </a:r>
            <a:r>
              <a:rPr lang="en-GB" sz="1800" dirty="0"/>
              <a:t> and approximation computing</a:t>
            </a:r>
          </a:p>
          <a:p>
            <a:pPr algn="just"/>
            <a:r>
              <a:rPr lang="en-GB" sz="1800" dirty="0" err="1"/>
              <a:t>vAccel</a:t>
            </a:r>
            <a:r>
              <a:rPr lang="en-GB" sz="1800" dirty="0"/>
              <a:t> framework was extended, facilitating access to hardware accelerators by applications that run as containerized functions</a:t>
            </a:r>
          </a:p>
          <a:p>
            <a:pPr algn="just"/>
            <a:r>
              <a:rPr lang="en-GB" sz="1800" dirty="0" err="1"/>
              <a:t>OpenFaaS</a:t>
            </a:r>
            <a:r>
              <a:rPr lang="en-GB" sz="1800" dirty="0"/>
              <a:t> serverless framework was integrated into the platform</a:t>
            </a:r>
          </a:p>
          <a:p>
            <a:endParaRPr lang="en-GB" sz="3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GB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GB" sz="3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 algn="just"/>
            <a:endParaRPr lang="en-US" sz="3000" dirty="0"/>
          </a:p>
          <a:p>
            <a:pPr lvl="1" algn="just"/>
            <a:endParaRPr lang="en-US" sz="3000" dirty="0"/>
          </a:p>
          <a:p>
            <a:pPr lvl="1" algn="just"/>
            <a:endParaRPr lang="en-US" dirty="0"/>
          </a:p>
          <a:p>
            <a:pPr lvl="1" algn="just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E8AC93-1F23-F21A-1430-43D48B66E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5079315"/>
            <a:ext cx="6114818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6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733401-F2D2-D103-6465-E74034F4E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753" y="2687934"/>
            <a:ext cx="1227961" cy="1227961"/>
          </a:xfrm>
          <a:prstGeom prst="rect">
            <a:avLst/>
          </a:prstGeom>
        </p:spPr>
      </p:pic>
      <p:sp>
        <p:nvSpPr>
          <p:cNvPr id="4098" name="Title 1">
            <a:extLst>
              <a:ext uri="{FF2B5EF4-FFF2-40B4-BE49-F238E27FC236}">
                <a16:creationId xmlns:a16="http://schemas.microsoft.com/office/drawing/2014/main" id="{9E7B2472-9AEB-49BA-A15E-C79D98C33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 Case Demonstrations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4DBC150-2754-447E-AEE1-DF5E00526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404" y="1339939"/>
            <a:ext cx="9109012" cy="4890875"/>
          </a:xfrm>
        </p:spPr>
        <p:txBody>
          <a:bodyPr/>
          <a:lstStyle/>
          <a:p>
            <a:pPr algn="just"/>
            <a:r>
              <a:rPr lang="en-US" sz="2000" b="1" u="sng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UC1 - </a:t>
            </a:r>
            <a:r>
              <a:rPr lang="en-US" sz="2000" b="1" u="sng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Verdana" panose="020B0604030504040204" pitchFamily="34" charset="0"/>
              </a:rPr>
              <a:t>Secure Storage Use Case: </a:t>
            </a:r>
            <a:r>
              <a:rPr lang="en-US" sz="2000" b="1" u="sng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Tahoma" panose="020B0604030504040204" pitchFamily="34" charset="0"/>
              </a:rPr>
              <a:t>S</a:t>
            </a:r>
            <a:r>
              <a:rPr lang="en-US" sz="2000" b="1" u="sng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ecure, high-performance storage of files</a:t>
            </a:r>
          </a:p>
          <a:p>
            <a:pPr lvl="1" algn="just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HW-assisted TLS offloading reduces the total number of CPU cycles</a:t>
            </a:r>
          </a:p>
          <a:p>
            <a:pPr lvl="1" algn="just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Serve a large number of parallel client requests with high throughput</a:t>
            </a:r>
          </a:p>
          <a:p>
            <a:pPr algn="just"/>
            <a:r>
              <a:rPr lang="en-US" sz="2000" b="1" u="sng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UC2 - </a:t>
            </a:r>
            <a:r>
              <a:rPr lang="en-GB" sz="20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Fintech Use Case: Dynamic Portfolio Optimization (DPO) application </a:t>
            </a:r>
          </a:p>
          <a:p>
            <a:pPr lvl="1" algn="just"/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FPGA 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GPU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hw-accelerators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HPC resources are utilized</a:t>
            </a:r>
          </a:p>
          <a:p>
            <a:pPr lvl="1" algn="just"/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 the number of generated portfolios that have a higher expected return and maintain the lowest possible risk</a:t>
            </a:r>
          </a:p>
          <a:p>
            <a:pPr lvl="1" algn="just"/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 cloud costs by using a hybrid edge-cloud infrastructure</a:t>
            </a:r>
          </a:p>
          <a:p>
            <a:pPr algn="just"/>
            <a:r>
              <a:rPr lang="en-US" sz="2000" b="1" u="sng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UC3 - Anomaly Detection in Manufacturing Settings: </a:t>
            </a: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Detect machine anomalies, without stopping the machines</a:t>
            </a:r>
            <a:endParaRPr lang="en-US" sz="2000" b="1" u="sng" dirty="0">
              <a:solidFill>
                <a:srgbClr val="000000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algn="just">
              <a:lnSpc>
                <a:spcPct val="105000"/>
              </a:lnSpc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Timely process of streaming data leveraging SERRANO’s kernel acceleration (FPGA, GPU) mechanisms</a:t>
            </a:r>
          </a:p>
          <a:p>
            <a:pPr lvl="1" algn="just">
              <a:lnSpc>
                <a:spcPct val="105000"/>
              </a:lnSpc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Perform continuous health assessment</a:t>
            </a:r>
          </a:p>
          <a:p>
            <a:pPr lvl="1" algn="just">
              <a:lnSpc>
                <a:spcPct val="105000"/>
              </a:lnSpc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Predict imminent failures with enough time to avoid severe machine failures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10305-B5E5-8BA7-650B-68AB1363B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650" y="4882818"/>
            <a:ext cx="1175659" cy="1489168"/>
          </a:xfrm>
          <a:prstGeom prst="rect">
            <a:avLst/>
          </a:prstGeom>
        </p:spPr>
      </p:pic>
      <p:pic>
        <p:nvPicPr>
          <p:cNvPr id="3" name="Picture 2" descr="Connecting cloud storage to Bill of Materials in openBoM | by OpenBOM  (openbom.com) | Medium">
            <a:extLst>
              <a:ext uri="{FF2B5EF4-FFF2-40B4-BE49-F238E27FC236}">
                <a16:creationId xmlns:a16="http://schemas.microsoft.com/office/drawing/2014/main" id="{30535E7A-85F6-83EB-7DB6-A2A83C877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701" y="1193139"/>
            <a:ext cx="1494795" cy="149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618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Thank you!</a:t>
            </a: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6024564" y="3429001"/>
            <a:ext cx="56160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Calibri" panose="020F0502020204030204" pitchFamily="34" charset="0"/>
              </a:rPr>
              <a:t>Visit our website!</a:t>
            </a:r>
            <a:br>
              <a:rPr lang="en-US" altLang="en-US" sz="2400" dirty="0">
                <a:latin typeface="Calibri" panose="020F0502020204030204" pitchFamily="34" charset="0"/>
              </a:rPr>
            </a:br>
            <a:r>
              <a:rPr lang="en-US" altLang="en-US" sz="2400" u="sng" dirty="0">
                <a:solidFill>
                  <a:schemeClr val="accent4"/>
                </a:solidFill>
                <a:latin typeface="Calibri" panose="020F0502020204030204" pitchFamily="34" charset="0"/>
              </a:rPr>
              <a:t>https://ict-serrano.eu</a:t>
            </a:r>
            <a:r>
              <a:rPr lang="en-US" altLang="en-US" sz="2400" dirty="0">
                <a:solidFill>
                  <a:schemeClr val="accent4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de-DE" altLang="en-US" sz="24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1600" dirty="0">
                <a:latin typeface="Calibri" panose="020F0502020204030204" pitchFamily="34" charset="0"/>
              </a:rPr>
              <a:t>The research leading to these results has received funding from the EC HORIZON 2020 SERRANO project, under grant agreement number 101017168</a:t>
            </a:r>
            <a:endParaRPr lang="de-DE" altLang="en-US" sz="1600" dirty="0">
              <a:latin typeface="Calibri" panose="020F0502020204030204" pitchFamily="34" charset="0"/>
            </a:endParaRP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5360" y="3429000"/>
            <a:ext cx="5256584" cy="2209800"/>
          </a:xfrm>
        </p:spPr>
        <p:txBody>
          <a:bodyPr anchor="ctr"/>
          <a:lstStyle/>
          <a:p>
            <a:pPr>
              <a:spcBef>
                <a:spcPts val="1200"/>
              </a:spcBef>
              <a:buClr>
                <a:srgbClr val="FF9900"/>
              </a:buClr>
              <a:defRPr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Prof. Emmanouel (Manos) Varvarigos</a:t>
            </a:r>
          </a:p>
          <a:p>
            <a:pPr algn="ctr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Dr. Aristotelis Kretsis</a:t>
            </a:r>
          </a:p>
          <a:p>
            <a:pPr algn="ctr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Dr. Panagiotis Kokkinos</a:t>
            </a:r>
          </a:p>
          <a:p>
            <a:pPr algn="ctr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endParaRPr lang="en-US" sz="18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Institute of Communication and Computer Systems – ICCS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BI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IRMOS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635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IRMOS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MOS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MOS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MOS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MOS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MOS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MOS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MOS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MOS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51686</TotalTime>
  <Words>625</Words>
  <Application>Microsoft Office PowerPoint</Application>
  <PresentationFormat>Widescreen</PresentationFormat>
  <Paragraphs>74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Times New Roman</vt:lpstr>
      <vt:lpstr>Wingdings</vt:lpstr>
      <vt:lpstr>ORBIT</vt:lpstr>
      <vt:lpstr>TRANSPARENT APPLICATION DEPLOYMENT IN A SECURE, ACCELERATED AND COGNITIVE CLOUD CONTINUUM</vt:lpstr>
      <vt:lpstr>SERRANO Platform</vt:lpstr>
      <vt:lpstr>SERRANO lifecycle</vt:lpstr>
      <vt:lpstr>SERRANO Platform</vt:lpstr>
      <vt:lpstr>SERRANO platform</vt:lpstr>
      <vt:lpstr>SERRANO platform</vt:lpstr>
      <vt:lpstr>Use Case Demonstrations</vt:lpstr>
      <vt:lpstr>Thank you!</vt:lpstr>
    </vt:vector>
  </TitlesOfParts>
  <Company>HSCNL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SERRANO Presentation</dc:title>
  <dc:creator>Aristotelis Kretsis</dc:creator>
  <cp:lastModifiedBy>Panagiotis Kokkinos</cp:lastModifiedBy>
  <cp:revision>1472</cp:revision>
  <cp:lastPrinted>2022-02-28T11:46:24Z</cp:lastPrinted>
  <dcterms:created xsi:type="dcterms:W3CDTF">2008-02-12T12:45:52Z</dcterms:created>
  <dcterms:modified xsi:type="dcterms:W3CDTF">2024-03-26T09:04:27Z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TC060874521031</vt:lpwstr>
  </property>
</Properties>
</file>