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Lst>
  <p:notesMasterIdLst>
    <p:notesMasterId r:id="rId17"/>
  </p:notesMasterIdLst>
  <p:sldIdLst>
    <p:sldId id="256" r:id="rId5"/>
    <p:sldId id="333" r:id="rId6"/>
    <p:sldId id="289" r:id="rId7"/>
    <p:sldId id="320" r:id="rId8"/>
    <p:sldId id="355" r:id="rId9"/>
    <p:sldId id="257" r:id="rId10"/>
    <p:sldId id="261" r:id="rId11"/>
    <p:sldId id="265" r:id="rId12"/>
    <p:sldId id="269" r:id="rId13"/>
    <p:sldId id="273" r:id="rId14"/>
    <p:sldId id="277" r:id="rId15"/>
    <p:sldId id="259" r:id="rId16"/>
  </p:sldIdLst>
  <p:sldSz cx="12192000" cy="6858000"/>
  <p:notesSz cx="6858000" cy="9144000"/>
  <p:embeddedFontLst>
    <p:embeddedFont>
      <p:font typeface="Impact" panose="020B0806030902050204" pitchFamily="34" charset="0"/>
      <p:regular r:id="rId18"/>
    </p:embeddedFont>
    <p:embeddedFont>
      <p:font typeface="Montserrat" pitchFamily="2" charset="77"/>
      <p:regular r:id="rId19"/>
      <p:bold r:id="rId20"/>
      <p:italic r:id="rId21"/>
      <p:boldItalic r:id="rId22"/>
    </p:embeddedFont>
    <p:embeddedFont>
      <p:font typeface="Montserrat Bold" panose="020F0502020204030204" pitchFamily="34" charset="0"/>
      <p:regular r:id="rId23"/>
      <p:bold r:id="rId24"/>
      <p:italic r:id="rId25"/>
      <p:boldItalic r:id="rId26"/>
    </p:embeddedFont>
    <p:embeddedFont>
      <p:font typeface="Montserrat Regular" pitchFamily="2" charset="77"/>
      <p:regular r:id="rId27"/>
    </p:embeddedFont>
    <p:embeddedFont>
      <p:font typeface="Segoe UI Light" panose="020B0502040204020203" pitchFamily="34" charset="0"/>
      <p:regular r:id="rId28"/>
      <p: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A580AC-4CC0-B981-1F72-EFB82F78F4C4}" name="Matija Cankar" initials="MC" userId="S::matija.cankar@xlab.si::9235cc16-8888-4716-90ae-e1244a57527a" providerId="AD"/>
  <p188:author id="{CE8EB3B9-8EC3-E4FE-D699-668DBD45B513}" name="Juncal Alonso" initials="JA" userId="Juncal Alonso"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7A"/>
    <a:srgbClr val="5A2AF4"/>
    <a:srgbClr val="FFCC99"/>
    <a:srgbClr val="CFDD40"/>
    <a:srgbClr val="3EB970"/>
    <a:srgbClr val="CC99FF"/>
    <a:srgbClr val="000000"/>
    <a:srgbClr val="CCCCFF"/>
    <a:srgbClr val="104448"/>
    <a:srgbClr val="002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77E617-A31B-9C45-B458-9AC78021B387}" v="108" dt="2024-03-25T19:34:13.920"/>
  </p1510:revLst>
</p1510:revInfo>
</file>

<file path=ppt/tableStyles.xml><?xml version="1.0" encoding="utf-8"?>
<a:tblStyleLst xmlns:a="http://schemas.openxmlformats.org/drawingml/2006/main" def="{5C22544A-7EE6-4342-B048-85BDC9FD1C3A}">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52"/>
    <p:restoredTop sz="93918"/>
  </p:normalViewPr>
  <p:slideViewPr>
    <p:cSldViewPr snapToGrid="0">
      <p:cViewPr varScale="1">
        <p:scale>
          <a:sx n="102" d="100"/>
          <a:sy n="102" d="100"/>
        </p:scale>
        <p:origin x="85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4.fntdata"/><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22263B-8BAD-4507-ADAE-A0721214FBA9}"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GB"/>
        </a:p>
      </dgm:t>
    </dgm:pt>
    <dgm:pt modelId="{DC4F37E9-8188-4B21-80FC-D54AB088EE56}">
      <dgm:prSet phldrT="[Texto]" custT="1"/>
      <dgm:spPr/>
      <dgm:t>
        <a:bodyPr/>
        <a:lstStyle/>
        <a:p>
          <a:r>
            <a:rPr lang="en-US" sz="2800" b="1" kern="1200"/>
            <a:t>Large variety </a:t>
          </a:r>
          <a:r>
            <a:rPr lang="en-US" sz="2800" b="0" kern="1200"/>
            <a:t>of competing tools</a:t>
          </a:r>
          <a:endParaRPr lang="en-GB" sz="2800" b="0" kern="1200"/>
        </a:p>
      </dgm:t>
    </dgm:pt>
    <dgm:pt modelId="{25F0B3D2-E075-4018-BC3B-4B1E1C75D313}" type="parTrans" cxnId="{0E481569-6670-4A93-8436-3B0D8A572DD0}">
      <dgm:prSet/>
      <dgm:spPr/>
      <dgm:t>
        <a:bodyPr/>
        <a:lstStyle/>
        <a:p>
          <a:endParaRPr lang="en-GB" sz="2400" b="0"/>
        </a:p>
      </dgm:t>
    </dgm:pt>
    <dgm:pt modelId="{E2965CC5-4434-45A3-869E-822084540F46}" type="sibTrans" cxnId="{0E481569-6670-4A93-8436-3B0D8A572DD0}">
      <dgm:prSet/>
      <dgm:spPr/>
      <dgm:t>
        <a:bodyPr/>
        <a:lstStyle/>
        <a:p>
          <a:endParaRPr lang="en-GB" sz="2400" b="0"/>
        </a:p>
      </dgm:t>
    </dgm:pt>
    <dgm:pt modelId="{68E11F41-6F94-4F4C-9AB5-D83EB4EB5FE5}">
      <dgm:prSet phldrT="[Texto]" custT="1"/>
      <dgm:spPr/>
      <dgm:t>
        <a:bodyPr/>
        <a:lstStyle/>
        <a:p>
          <a:r>
            <a:rPr lang="en-US" sz="2800" b="0" kern="1200"/>
            <a:t>Focused on a </a:t>
          </a:r>
          <a:r>
            <a:rPr lang="en-US" sz="2800" b="1" kern="1200">
              <a:latin typeface="Montserrat Regular"/>
              <a:ea typeface="+mn-ea"/>
              <a:cs typeface="+mn-cs"/>
            </a:rPr>
            <a:t>single set </a:t>
          </a:r>
          <a:r>
            <a:rPr lang="en-US" sz="2800" b="0" kern="1200">
              <a:latin typeface="Montserrat Regular"/>
              <a:ea typeface="+mn-ea"/>
              <a:cs typeface="+mn-cs"/>
            </a:rPr>
            <a:t>of automation</a:t>
          </a:r>
          <a:r>
            <a:rPr lang="en-US" sz="2800" b="0" kern="1200"/>
            <a:t> steps</a:t>
          </a:r>
          <a:endParaRPr lang="en-GB" sz="2800" b="0" kern="1200"/>
        </a:p>
      </dgm:t>
    </dgm:pt>
    <dgm:pt modelId="{9166B8DF-233E-4813-BF0D-1379AD086A2D}" type="parTrans" cxnId="{15504428-08B4-4E80-891D-DD8516B390A8}">
      <dgm:prSet/>
      <dgm:spPr/>
      <dgm:t>
        <a:bodyPr/>
        <a:lstStyle/>
        <a:p>
          <a:endParaRPr lang="en-GB" sz="2400" b="0"/>
        </a:p>
      </dgm:t>
    </dgm:pt>
    <dgm:pt modelId="{5A75EEC4-4D66-464A-A234-4266A4A25318}" type="sibTrans" cxnId="{15504428-08B4-4E80-891D-DD8516B390A8}">
      <dgm:prSet/>
      <dgm:spPr/>
      <dgm:t>
        <a:bodyPr/>
        <a:lstStyle/>
        <a:p>
          <a:endParaRPr lang="en-GB" sz="2400" b="0"/>
        </a:p>
      </dgm:t>
    </dgm:pt>
    <dgm:pt modelId="{CF5619F2-EA3D-42D2-8C4D-EA84185EB70B}">
      <dgm:prSet phldrT="[Texto]" custT="1"/>
      <dgm:spPr/>
      <dgm:t>
        <a:bodyPr/>
        <a:lstStyle/>
        <a:p>
          <a:r>
            <a:rPr lang="en-US" sz="2800" b="0" kern="1200">
              <a:latin typeface="Montserrat Regular"/>
              <a:ea typeface="+mn-ea"/>
              <a:cs typeface="+mn-cs"/>
            </a:rPr>
            <a:t>(Only) </a:t>
          </a:r>
          <a:r>
            <a:rPr lang="en-US" sz="2800" b="1" kern="1200">
              <a:latin typeface="Montserrat Regular"/>
              <a:ea typeface="+mn-ea"/>
              <a:cs typeface="+mn-cs"/>
            </a:rPr>
            <a:t>Cloud Computing </a:t>
          </a:r>
          <a:r>
            <a:rPr lang="en-US" sz="2800" b="0" kern="1200">
              <a:latin typeface="Montserrat Regular"/>
              <a:ea typeface="+mn-ea"/>
              <a:cs typeface="+mn-cs"/>
            </a:rPr>
            <a:t>oriented</a:t>
          </a:r>
          <a:endParaRPr lang="en-GB" sz="2800" b="0" kern="1200"/>
        </a:p>
      </dgm:t>
    </dgm:pt>
    <dgm:pt modelId="{27E5BA39-3787-4CED-ABB9-EB8ABF7ABA90}" type="parTrans" cxnId="{2A3E4C88-2AFE-4D16-BCBB-9368924CCD46}">
      <dgm:prSet/>
      <dgm:spPr/>
      <dgm:t>
        <a:bodyPr/>
        <a:lstStyle/>
        <a:p>
          <a:endParaRPr lang="en-GB" sz="2400" b="0"/>
        </a:p>
      </dgm:t>
    </dgm:pt>
    <dgm:pt modelId="{77B6643F-5DCB-4D04-A35E-C64598097EF8}" type="sibTrans" cxnId="{2A3E4C88-2AFE-4D16-BCBB-9368924CCD46}">
      <dgm:prSet/>
      <dgm:spPr/>
      <dgm:t>
        <a:bodyPr/>
        <a:lstStyle/>
        <a:p>
          <a:endParaRPr lang="en-GB" sz="2400" b="0"/>
        </a:p>
      </dgm:t>
    </dgm:pt>
    <dgm:pt modelId="{CA9B70D8-9703-4326-B5B5-0D4FEFC92797}">
      <dgm:prSet phldrT="[Texto]" custT="1"/>
      <dgm:spPr/>
      <dgm:t>
        <a:bodyPr/>
        <a:lstStyle/>
        <a:p>
          <a:r>
            <a:rPr lang="en-US" sz="2800" b="0" kern="1200">
              <a:latin typeface="Montserrat Regular"/>
              <a:ea typeface="+mn-ea"/>
              <a:cs typeface="+mn-cs"/>
            </a:rPr>
            <a:t>Deficient Trustworthiness and security coverage </a:t>
          </a:r>
          <a:endParaRPr lang="en-GB" sz="2800" b="0" kern="1200">
            <a:latin typeface="Montserrat Regular"/>
            <a:ea typeface="+mn-ea"/>
            <a:cs typeface="+mn-cs"/>
          </a:endParaRPr>
        </a:p>
      </dgm:t>
    </dgm:pt>
    <dgm:pt modelId="{FF7E34E9-C488-4D33-8BAF-D93F191AA643}" type="parTrans" cxnId="{DA8862F8-51CC-4EC0-B8E0-B399CE9CF8F5}">
      <dgm:prSet/>
      <dgm:spPr/>
      <dgm:t>
        <a:bodyPr/>
        <a:lstStyle/>
        <a:p>
          <a:endParaRPr lang="en-GB" sz="2400" b="0"/>
        </a:p>
      </dgm:t>
    </dgm:pt>
    <dgm:pt modelId="{69CDBB8A-8DFD-42F3-8850-E81845C04B49}" type="sibTrans" cxnId="{DA8862F8-51CC-4EC0-B8E0-B399CE9CF8F5}">
      <dgm:prSet/>
      <dgm:spPr/>
      <dgm:t>
        <a:bodyPr/>
        <a:lstStyle/>
        <a:p>
          <a:endParaRPr lang="en-GB" sz="2400" b="0"/>
        </a:p>
      </dgm:t>
    </dgm:pt>
    <dgm:pt modelId="{D17C5EE5-C967-454B-9AEB-51067D0E6E19}">
      <dgm:prSet phldrT="[Texto]" custT="1"/>
      <dgm:spPr/>
      <dgm:t>
        <a:bodyPr/>
        <a:lstStyle/>
        <a:p>
          <a:r>
            <a:rPr lang="en-US" sz="2800" b="1" kern="1200">
              <a:latin typeface="Montserrat Regular"/>
              <a:ea typeface="+mn-ea"/>
              <a:cs typeface="+mn-cs"/>
            </a:rPr>
            <a:t>Partial coverage</a:t>
          </a:r>
          <a:r>
            <a:rPr lang="en-US" sz="2800" b="0" kern="1200">
              <a:latin typeface="Montserrat Regular"/>
              <a:ea typeface="+mn-ea"/>
              <a:cs typeface="+mn-cs"/>
            </a:rPr>
            <a:t> of the whole DevOps process</a:t>
          </a:r>
          <a:endParaRPr lang="en-GB" sz="2800" b="0" kern="1200"/>
        </a:p>
      </dgm:t>
    </dgm:pt>
    <dgm:pt modelId="{86CCBF3B-6734-445F-B616-3C76B741F13D}" type="parTrans" cxnId="{005D0082-D5A0-4B2E-986B-1C076F8BFCC5}">
      <dgm:prSet/>
      <dgm:spPr/>
      <dgm:t>
        <a:bodyPr/>
        <a:lstStyle/>
        <a:p>
          <a:endParaRPr lang="en-GB" sz="2400" b="0"/>
        </a:p>
      </dgm:t>
    </dgm:pt>
    <dgm:pt modelId="{FB5F1FE5-FE1F-4EAE-8BA3-789513FB2E8C}" type="sibTrans" cxnId="{005D0082-D5A0-4B2E-986B-1C076F8BFCC5}">
      <dgm:prSet/>
      <dgm:spPr/>
      <dgm:t>
        <a:bodyPr/>
        <a:lstStyle/>
        <a:p>
          <a:endParaRPr lang="en-GB" sz="2400" b="0"/>
        </a:p>
      </dgm:t>
    </dgm:pt>
    <dgm:pt modelId="{F77EC27D-9677-4407-912D-2D5134EE9B42}" type="pres">
      <dgm:prSet presAssocID="{6522263B-8BAD-4507-ADAE-A0721214FBA9}" presName="linear" presStyleCnt="0">
        <dgm:presLayoutVars>
          <dgm:dir/>
          <dgm:animLvl val="lvl"/>
          <dgm:resizeHandles val="exact"/>
        </dgm:presLayoutVars>
      </dgm:prSet>
      <dgm:spPr/>
    </dgm:pt>
    <dgm:pt modelId="{2B29D72A-0C1F-40B1-B214-E14A27FF6112}" type="pres">
      <dgm:prSet presAssocID="{DC4F37E9-8188-4B21-80FC-D54AB088EE56}" presName="parentLin" presStyleCnt="0"/>
      <dgm:spPr/>
    </dgm:pt>
    <dgm:pt modelId="{45FD89FB-77D5-4140-9D62-FA66DAFC0470}" type="pres">
      <dgm:prSet presAssocID="{DC4F37E9-8188-4B21-80FC-D54AB088EE56}" presName="parentLeftMargin" presStyleLbl="node1" presStyleIdx="0" presStyleCnt="5"/>
      <dgm:spPr/>
    </dgm:pt>
    <dgm:pt modelId="{26CE9959-3326-4691-B4BD-638ED0520863}" type="pres">
      <dgm:prSet presAssocID="{DC4F37E9-8188-4B21-80FC-D54AB088EE56}" presName="parentText" presStyleLbl="node1" presStyleIdx="0" presStyleCnt="5" custScaleX="141243">
        <dgm:presLayoutVars>
          <dgm:chMax val="0"/>
          <dgm:bulletEnabled val="1"/>
        </dgm:presLayoutVars>
      </dgm:prSet>
      <dgm:spPr/>
    </dgm:pt>
    <dgm:pt modelId="{77725875-B0FE-45B1-9240-210D4ADC778E}" type="pres">
      <dgm:prSet presAssocID="{DC4F37E9-8188-4B21-80FC-D54AB088EE56}" presName="negativeSpace" presStyleCnt="0"/>
      <dgm:spPr/>
    </dgm:pt>
    <dgm:pt modelId="{616D914D-0D11-4DFA-B439-980EC239051B}" type="pres">
      <dgm:prSet presAssocID="{DC4F37E9-8188-4B21-80FC-D54AB088EE56}" presName="childText" presStyleLbl="conFgAcc1" presStyleIdx="0" presStyleCnt="5">
        <dgm:presLayoutVars>
          <dgm:bulletEnabled val="1"/>
        </dgm:presLayoutVars>
      </dgm:prSet>
      <dgm:spPr/>
    </dgm:pt>
    <dgm:pt modelId="{5FF14A9A-E0CB-468E-8E82-A4E00F77237E}" type="pres">
      <dgm:prSet presAssocID="{E2965CC5-4434-45A3-869E-822084540F46}" presName="spaceBetweenRectangles" presStyleCnt="0"/>
      <dgm:spPr/>
    </dgm:pt>
    <dgm:pt modelId="{AFC5551E-1C9F-40DE-9EBA-672AB8726D66}" type="pres">
      <dgm:prSet presAssocID="{68E11F41-6F94-4F4C-9AB5-D83EB4EB5FE5}" presName="parentLin" presStyleCnt="0"/>
      <dgm:spPr/>
    </dgm:pt>
    <dgm:pt modelId="{29CDF556-E0ED-41F8-A472-CB1B2A96C2B1}" type="pres">
      <dgm:prSet presAssocID="{68E11F41-6F94-4F4C-9AB5-D83EB4EB5FE5}" presName="parentLeftMargin" presStyleLbl="node1" presStyleIdx="0" presStyleCnt="5"/>
      <dgm:spPr/>
    </dgm:pt>
    <dgm:pt modelId="{3A2A1857-565B-4FFC-AA37-58C4FD69DB46}" type="pres">
      <dgm:prSet presAssocID="{68E11F41-6F94-4F4C-9AB5-D83EB4EB5FE5}" presName="parentText" presStyleLbl="node1" presStyleIdx="1" presStyleCnt="5" custScaleX="142857">
        <dgm:presLayoutVars>
          <dgm:chMax val="0"/>
          <dgm:bulletEnabled val="1"/>
        </dgm:presLayoutVars>
      </dgm:prSet>
      <dgm:spPr/>
    </dgm:pt>
    <dgm:pt modelId="{2C8C489F-63DC-4639-8B21-A51C3E7A3280}" type="pres">
      <dgm:prSet presAssocID="{68E11F41-6F94-4F4C-9AB5-D83EB4EB5FE5}" presName="negativeSpace" presStyleCnt="0"/>
      <dgm:spPr/>
    </dgm:pt>
    <dgm:pt modelId="{E3633B22-419B-4A3A-A37B-6D9DD9A681D8}" type="pres">
      <dgm:prSet presAssocID="{68E11F41-6F94-4F4C-9AB5-D83EB4EB5FE5}" presName="childText" presStyleLbl="conFgAcc1" presStyleIdx="1" presStyleCnt="5">
        <dgm:presLayoutVars>
          <dgm:bulletEnabled val="1"/>
        </dgm:presLayoutVars>
      </dgm:prSet>
      <dgm:spPr/>
    </dgm:pt>
    <dgm:pt modelId="{DBF48624-3E79-4F42-B0DF-5A6CBFBF0056}" type="pres">
      <dgm:prSet presAssocID="{5A75EEC4-4D66-464A-A234-4266A4A25318}" presName="spaceBetweenRectangles" presStyleCnt="0"/>
      <dgm:spPr/>
    </dgm:pt>
    <dgm:pt modelId="{B990D071-2319-4248-841F-86A6AC136363}" type="pres">
      <dgm:prSet presAssocID="{CF5619F2-EA3D-42D2-8C4D-EA84185EB70B}" presName="parentLin" presStyleCnt="0"/>
      <dgm:spPr/>
    </dgm:pt>
    <dgm:pt modelId="{8AC81D62-D4CD-4534-BE50-BE036D210F59}" type="pres">
      <dgm:prSet presAssocID="{CF5619F2-EA3D-42D2-8C4D-EA84185EB70B}" presName="parentLeftMargin" presStyleLbl="node1" presStyleIdx="1" presStyleCnt="5"/>
      <dgm:spPr/>
    </dgm:pt>
    <dgm:pt modelId="{28F78D0A-E2E8-420D-80E7-F055BDD6C885}" type="pres">
      <dgm:prSet presAssocID="{CF5619F2-EA3D-42D2-8C4D-EA84185EB70B}" presName="parentText" presStyleLbl="node1" presStyleIdx="2" presStyleCnt="5" custScaleX="142857">
        <dgm:presLayoutVars>
          <dgm:chMax val="0"/>
          <dgm:bulletEnabled val="1"/>
        </dgm:presLayoutVars>
      </dgm:prSet>
      <dgm:spPr/>
    </dgm:pt>
    <dgm:pt modelId="{E7642905-4E57-4317-AF05-3CEC1CC4D8E1}" type="pres">
      <dgm:prSet presAssocID="{CF5619F2-EA3D-42D2-8C4D-EA84185EB70B}" presName="negativeSpace" presStyleCnt="0"/>
      <dgm:spPr/>
    </dgm:pt>
    <dgm:pt modelId="{6D5BF005-F6B6-4994-AF0D-2DA72D8CF07E}" type="pres">
      <dgm:prSet presAssocID="{CF5619F2-EA3D-42D2-8C4D-EA84185EB70B}" presName="childText" presStyleLbl="conFgAcc1" presStyleIdx="2" presStyleCnt="5">
        <dgm:presLayoutVars>
          <dgm:bulletEnabled val="1"/>
        </dgm:presLayoutVars>
      </dgm:prSet>
      <dgm:spPr/>
    </dgm:pt>
    <dgm:pt modelId="{17AD740B-565A-481C-8588-63A115187A56}" type="pres">
      <dgm:prSet presAssocID="{77B6643F-5DCB-4D04-A35E-C64598097EF8}" presName="spaceBetweenRectangles" presStyleCnt="0"/>
      <dgm:spPr/>
    </dgm:pt>
    <dgm:pt modelId="{8183AB6C-B87B-408A-BEDD-FE6FB84F59DA}" type="pres">
      <dgm:prSet presAssocID="{D17C5EE5-C967-454B-9AEB-51067D0E6E19}" presName="parentLin" presStyleCnt="0"/>
      <dgm:spPr/>
    </dgm:pt>
    <dgm:pt modelId="{29AD88B6-A214-4B39-A0F8-A5D960EF0CCA}" type="pres">
      <dgm:prSet presAssocID="{D17C5EE5-C967-454B-9AEB-51067D0E6E19}" presName="parentLeftMargin" presStyleLbl="node1" presStyleIdx="2" presStyleCnt="5"/>
      <dgm:spPr/>
    </dgm:pt>
    <dgm:pt modelId="{390E3E03-52DE-468F-831D-30D5DEE187DC}" type="pres">
      <dgm:prSet presAssocID="{D17C5EE5-C967-454B-9AEB-51067D0E6E19}" presName="parentText" presStyleLbl="node1" presStyleIdx="3" presStyleCnt="5" custScaleX="142857">
        <dgm:presLayoutVars>
          <dgm:chMax val="0"/>
          <dgm:bulletEnabled val="1"/>
        </dgm:presLayoutVars>
      </dgm:prSet>
      <dgm:spPr/>
    </dgm:pt>
    <dgm:pt modelId="{03708568-80C9-43B5-8406-83BC836691C3}" type="pres">
      <dgm:prSet presAssocID="{D17C5EE5-C967-454B-9AEB-51067D0E6E19}" presName="negativeSpace" presStyleCnt="0"/>
      <dgm:spPr/>
    </dgm:pt>
    <dgm:pt modelId="{F09A0324-19D2-4751-82D9-6FF0561DEFC8}" type="pres">
      <dgm:prSet presAssocID="{D17C5EE5-C967-454B-9AEB-51067D0E6E19}" presName="childText" presStyleLbl="conFgAcc1" presStyleIdx="3" presStyleCnt="5">
        <dgm:presLayoutVars>
          <dgm:bulletEnabled val="1"/>
        </dgm:presLayoutVars>
      </dgm:prSet>
      <dgm:spPr/>
    </dgm:pt>
    <dgm:pt modelId="{62AD62B2-592A-4ED5-AF44-0EC112B05342}" type="pres">
      <dgm:prSet presAssocID="{FB5F1FE5-FE1F-4EAE-8BA3-789513FB2E8C}" presName="spaceBetweenRectangles" presStyleCnt="0"/>
      <dgm:spPr/>
    </dgm:pt>
    <dgm:pt modelId="{12BCA356-6E16-481E-A53D-9B50F948EE5C}" type="pres">
      <dgm:prSet presAssocID="{CA9B70D8-9703-4326-B5B5-0D4FEFC92797}" presName="parentLin" presStyleCnt="0"/>
      <dgm:spPr/>
    </dgm:pt>
    <dgm:pt modelId="{B1B10DDA-5527-4D4C-82D5-307D6462BCB3}" type="pres">
      <dgm:prSet presAssocID="{CA9B70D8-9703-4326-B5B5-0D4FEFC92797}" presName="parentLeftMargin" presStyleLbl="node1" presStyleIdx="3" presStyleCnt="5"/>
      <dgm:spPr/>
    </dgm:pt>
    <dgm:pt modelId="{BA75FDE8-DEFF-432E-8963-F64FF2F9E916}" type="pres">
      <dgm:prSet presAssocID="{CA9B70D8-9703-4326-B5B5-0D4FEFC92797}" presName="parentText" presStyleLbl="node1" presStyleIdx="4" presStyleCnt="5" custScaleX="142857">
        <dgm:presLayoutVars>
          <dgm:chMax val="0"/>
          <dgm:bulletEnabled val="1"/>
        </dgm:presLayoutVars>
      </dgm:prSet>
      <dgm:spPr/>
    </dgm:pt>
    <dgm:pt modelId="{EB982876-13A4-496E-8E8D-C4A790B7A097}" type="pres">
      <dgm:prSet presAssocID="{CA9B70D8-9703-4326-B5B5-0D4FEFC92797}" presName="negativeSpace" presStyleCnt="0"/>
      <dgm:spPr/>
    </dgm:pt>
    <dgm:pt modelId="{3C492EC6-2CD4-4AE0-AB10-F09C13A1EF4F}" type="pres">
      <dgm:prSet presAssocID="{CA9B70D8-9703-4326-B5B5-0D4FEFC92797}" presName="childText" presStyleLbl="conFgAcc1" presStyleIdx="4" presStyleCnt="5">
        <dgm:presLayoutVars>
          <dgm:bulletEnabled val="1"/>
        </dgm:presLayoutVars>
      </dgm:prSet>
      <dgm:spPr/>
    </dgm:pt>
  </dgm:ptLst>
  <dgm:cxnLst>
    <dgm:cxn modelId="{5A7E571B-D04B-4FD6-9649-F1CCAECE71F2}" type="presOf" srcId="{DC4F37E9-8188-4B21-80FC-D54AB088EE56}" destId="{45FD89FB-77D5-4140-9D62-FA66DAFC0470}" srcOrd="0" destOrd="0" presId="urn:microsoft.com/office/officeart/2005/8/layout/list1"/>
    <dgm:cxn modelId="{15504428-08B4-4E80-891D-DD8516B390A8}" srcId="{6522263B-8BAD-4507-ADAE-A0721214FBA9}" destId="{68E11F41-6F94-4F4C-9AB5-D83EB4EB5FE5}" srcOrd="1" destOrd="0" parTransId="{9166B8DF-233E-4813-BF0D-1379AD086A2D}" sibTransId="{5A75EEC4-4D66-464A-A234-4266A4A25318}"/>
    <dgm:cxn modelId="{2FBC0E53-B80E-42C5-BC1C-3B01E4AB2385}" type="presOf" srcId="{D17C5EE5-C967-454B-9AEB-51067D0E6E19}" destId="{29AD88B6-A214-4B39-A0F8-A5D960EF0CCA}" srcOrd="0" destOrd="0" presId="urn:microsoft.com/office/officeart/2005/8/layout/list1"/>
    <dgm:cxn modelId="{0E481569-6670-4A93-8436-3B0D8A572DD0}" srcId="{6522263B-8BAD-4507-ADAE-A0721214FBA9}" destId="{DC4F37E9-8188-4B21-80FC-D54AB088EE56}" srcOrd="0" destOrd="0" parTransId="{25F0B3D2-E075-4018-BC3B-4B1E1C75D313}" sibTransId="{E2965CC5-4434-45A3-869E-822084540F46}"/>
    <dgm:cxn modelId="{DCA41D7A-E0F8-4969-A6AF-B38E0DAC9616}" type="presOf" srcId="{CA9B70D8-9703-4326-B5B5-0D4FEFC92797}" destId="{BA75FDE8-DEFF-432E-8963-F64FF2F9E916}" srcOrd="1" destOrd="0" presId="urn:microsoft.com/office/officeart/2005/8/layout/list1"/>
    <dgm:cxn modelId="{005D0082-D5A0-4B2E-986B-1C076F8BFCC5}" srcId="{6522263B-8BAD-4507-ADAE-A0721214FBA9}" destId="{D17C5EE5-C967-454B-9AEB-51067D0E6E19}" srcOrd="3" destOrd="0" parTransId="{86CCBF3B-6734-445F-B616-3C76B741F13D}" sibTransId="{FB5F1FE5-FE1F-4EAE-8BA3-789513FB2E8C}"/>
    <dgm:cxn modelId="{D316AB87-920F-4798-A34C-54C90A419C5A}" type="presOf" srcId="{DC4F37E9-8188-4B21-80FC-D54AB088EE56}" destId="{26CE9959-3326-4691-B4BD-638ED0520863}" srcOrd="1" destOrd="0" presId="urn:microsoft.com/office/officeart/2005/8/layout/list1"/>
    <dgm:cxn modelId="{2A3E4C88-2AFE-4D16-BCBB-9368924CCD46}" srcId="{6522263B-8BAD-4507-ADAE-A0721214FBA9}" destId="{CF5619F2-EA3D-42D2-8C4D-EA84185EB70B}" srcOrd="2" destOrd="0" parTransId="{27E5BA39-3787-4CED-ABB9-EB8ABF7ABA90}" sibTransId="{77B6643F-5DCB-4D04-A35E-C64598097EF8}"/>
    <dgm:cxn modelId="{C7A7BC8D-9F77-42E5-BCA9-67B774F33591}" type="presOf" srcId="{68E11F41-6F94-4F4C-9AB5-D83EB4EB5FE5}" destId="{3A2A1857-565B-4FFC-AA37-58C4FD69DB46}" srcOrd="1" destOrd="0" presId="urn:microsoft.com/office/officeart/2005/8/layout/list1"/>
    <dgm:cxn modelId="{8B114A9E-DB55-4C8D-BB7B-5A1D811EE4F9}" type="presOf" srcId="{CF5619F2-EA3D-42D2-8C4D-EA84185EB70B}" destId="{28F78D0A-E2E8-420D-80E7-F055BDD6C885}" srcOrd="1" destOrd="0" presId="urn:microsoft.com/office/officeart/2005/8/layout/list1"/>
    <dgm:cxn modelId="{CFDCB3B7-93B8-4845-86D2-2D1210B17AA1}" type="presOf" srcId="{CA9B70D8-9703-4326-B5B5-0D4FEFC92797}" destId="{B1B10DDA-5527-4D4C-82D5-307D6462BCB3}" srcOrd="0" destOrd="0" presId="urn:microsoft.com/office/officeart/2005/8/layout/list1"/>
    <dgm:cxn modelId="{D7CF17D5-F8BC-4CEA-8177-CA7A8ECBC5E6}" type="presOf" srcId="{6522263B-8BAD-4507-ADAE-A0721214FBA9}" destId="{F77EC27D-9677-4407-912D-2D5134EE9B42}" srcOrd="0" destOrd="0" presId="urn:microsoft.com/office/officeart/2005/8/layout/list1"/>
    <dgm:cxn modelId="{4481C1D7-91E3-4F62-9DEE-9CC69C381933}" type="presOf" srcId="{D17C5EE5-C967-454B-9AEB-51067D0E6E19}" destId="{390E3E03-52DE-468F-831D-30D5DEE187DC}" srcOrd="1" destOrd="0" presId="urn:microsoft.com/office/officeart/2005/8/layout/list1"/>
    <dgm:cxn modelId="{CE5CF1EE-58D2-41DA-BB85-CC55496F7526}" type="presOf" srcId="{CF5619F2-EA3D-42D2-8C4D-EA84185EB70B}" destId="{8AC81D62-D4CD-4534-BE50-BE036D210F59}" srcOrd="0" destOrd="0" presId="urn:microsoft.com/office/officeart/2005/8/layout/list1"/>
    <dgm:cxn modelId="{DA8862F8-51CC-4EC0-B8E0-B399CE9CF8F5}" srcId="{6522263B-8BAD-4507-ADAE-A0721214FBA9}" destId="{CA9B70D8-9703-4326-B5B5-0D4FEFC92797}" srcOrd="4" destOrd="0" parTransId="{FF7E34E9-C488-4D33-8BAF-D93F191AA643}" sibTransId="{69CDBB8A-8DFD-42F3-8850-E81845C04B49}"/>
    <dgm:cxn modelId="{F1E7C0FE-62FB-41C3-9301-014C8B9397BF}" type="presOf" srcId="{68E11F41-6F94-4F4C-9AB5-D83EB4EB5FE5}" destId="{29CDF556-E0ED-41F8-A472-CB1B2A96C2B1}" srcOrd="0" destOrd="0" presId="urn:microsoft.com/office/officeart/2005/8/layout/list1"/>
    <dgm:cxn modelId="{5F47CEA3-AFCA-425F-A852-64C11A108A71}" type="presParOf" srcId="{F77EC27D-9677-4407-912D-2D5134EE9B42}" destId="{2B29D72A-0C1F-40B1-B214-E14A27FF6112}" srcOrd="0" destOrd="0" presId="urn:microsoft.com/office/officeart/2005/8/layout/list1"/>
    <dgm:cxn modelId="{6B6D76BB-10E7-479C-A006-C7565C106987}" type="presParOf" srcId="{2B29D72A-0C1F-40B1-B214-E14A27FF6112}" destId="{45FD89FB-77D5-4140-9D62-FA66DAFC0470}" srcOrd="0" destOrd="0" presId="urn:microsoft.com/office/officeart/2005/8/layout/list1"/>
    <dgm:cxn modelId="{AEE79B58-BF5B-4195-90F9-F27388DD8042}" type="presParOf" srcId="{2B29D72A-0C1F-40B1-B214-E14A27FF6112}" destId="{26CE9959-3326-4691-B4BD-638ED0520863}" srcOrd="1" destOrd="0" presId="urn:microsoft.com/office/officeart/2005/8/layout/list1"/>
    <dgm:cxn modelId="{3E58126C-1495-40D9-A77B-13DDE3DFD86B}" type="presParOf" srcId="{F77EC27D-9677-4407-912D-2D5134EE9B42}" destId="{77725875-B0FE-45B1-9240-210D4ADC778E}" srcOrd="1" destOrd="0" presId="urn:microsoft.com/office/officeart/2005/8/layout/list1"/>
    <dgm:cxn modelId="{4370878C-8FC0-4A53-86E2-66858AE646FC}" type="presParOf" srcId="{F77EC27D-9677-4407-912D-2D5134EE9B42}" destId="{616D914D-0D11-4DFA-B439-980EC239051B}" srcOrd="2" destOrd="0" presId="urn:microsoft.com/office/officeart/2005/8/layout/list1"/>
    <dgm:cxn modelId="{440A4AE8-CC5D-4184-AB80-CD3FADFA1D50}" type="presParOf" srcId="{F77EC27D-9677-4407-912D-2D5134EE9B42}" destId="{5FF14A9A-E0CB-468E-8E82-A4E00F77237E}" srcOrd="3" destOrd="0" presId="urn:microsoft.com/office/officeart/2005/8/layout/list1"/>
    <dgm:cxn modelId="{E87C2FAF-A8BB-4240-9E9B-710AB67D3119}" type="presParOf" srcId="{F77EC27D-9677-4407-912D-2D5134EE9B42}" destId="{AFC5551E-1C9F-40DE-9EBA-672AB8726D66}" srcOrd="4" destOrd="0" presId="urn:microsoft.com/office/officeart/2005/8/layout/list1"/>
    <dgm:cxn modelId="{EF6D0301-309C-448F-9E27-C914CC79112F}" type="presParOf" srcId="{AFC5551E-1C9F-40DE-9EBA-672AB8726D66}" destId="{29CDF556-E0ED-41F8-A472-CB1B2A96C2B1}" srcOrd="0" destOrd="0" presId="urn:microsoft.com/office/officeart/2005/8/layout/list1"/>
    <dgm:cxn modelId="{E1F8F20B-9DA9-4D80-A48A-9851E9588F46}" type="presParOf" srcId="{AFC5551E-1C9F-40DE-9EBA-672AB8726D66}" destId="{3A2A1857-565B-4FFC-AA37-58C4FD69DB46}" srcOrd="1" destOrd="0" presId="urn:microsoft.com/office/officeart/2005/8/layout/list1"/>
    <dgm:cxn modelId="{54894292-78D3-4653-ACBE-BD997FF52C4C}" type="presParOf" srcId="{F77EC27D-9677-4407-912D-2D5134EE9B42}" destId="{2C8C489F-63DC-4639-8B21-A51C3E7A3280}" srcOrd="5" destOrd="0" presId="urn:microsoft.com/office/officeart/2005/8/layout/list1"/>
    <dgm:cxn modelId="{A8A78431-EC7E-4EFE-9E3D-D0F4D75663BE}" type="presParOf" srcId="{F77EC27D-9677-4407-912D-2D5134EE9B42}" destId="{E3633B22-419B-4A3A-A37B-6D9DD9A681D8}" srcOrd="6" destOrd="0" presId="urn:microsoft.com/office/officeart/2005/8/layout/list1"/>
    <dgm:cxn modelId="{A2D334BE-4B08-4B82-AC16-062DEE8A46AA}" type="presParOf" srcId="{F77EC27D-9677-4407-912D-2D5134EE9B42}" destId="{DBF48624-3E79-4F42-B0DF-5A6CBFBF0056}" srcOrd="7" destOrd="0" presId="urn:microsoft.com/office/officeart/2005/8/layout/list1"/>
    <dgm:cxn modelId="{AD4B507A-2202-45D3-A240-FF6005D21610}" type="presParOf" srcId="{F77EC27D-9677-4407-912D-2D5134EE9B42}" destId="{B990D071-2319-4248-841F-86A6AC136363}" srcOrd="8" destOrd="0" presId="urn:microsoft.com/office/officeart/2005/8/layout/list1"/>
    <dgm:cxn modelId="{22BB6BB0-E38E-4FB8-A429-37F685C14ADC}" type="presParOf" srcId="{B990D071-2319-4248-841F-86A6AC136363}" destId="{8AC81D62-D4CD-4534-BE50-BE036D210F59}" srcOrd="0" destOrd="0" presId="urn:microsoft.com/office/officeart/2005/8/layout/list1"/>
    <dgm:cxn modelId="{F7EB30FC-14F1-4E44-971A-18E59DF6915A}" type="presParOf" srcId="{B990D071-2319-4248-841F-86A6AC136363}" destId="{28F78D0A-E2E8-420D-80E7-F055BDD6C885}" srcOrd="1" destOrd="0" presId="urn:microsoft.com/office/officeart/2005/8/layout/list1"/>
    <dgm:cxn modelId="{26B4AD58-0A3C-4037-9A10-19A6A18F6BD5}" type="presParOf" srcId="{F77EC27D-9677-4407-912D-2D5134EE9B42}" destId="{E7642905-4E57-4317-AF05-3CEC1CC4D8E1}" srcOrd="9" destOrd="0" presId="urn:microsoft.com/office/officeart/2005/8/layout/list1"/>
    <dgm:cxn modelId="{056FA91E-26F2-4BDF-A858-7011CB31C7CF}" type="presParOf" srcId="{F77EC27D-9677-4407-912D-2D5134EE9B42}" destId="{6D5BF005-F6B6-4994-AF0D-2DA72D8CF07E}" srcOrd="10" destOrd="0" presId="urn:microsoft.com/office/officeart/2005/8/layout/list1"/>
    <dgm:cxn modelId="{1EF1D234-B6E3-41BF-8881-725441DEEFD4}" type="presParOf" srcId="{F77EC27D-9677-4407-912D-2D5134EE9B42}" destId="{17AD740B-565A-481C-8588-63A115187A56}" srcOrd="11" destOrd="0" presId="urn:microsoft.com/office/officeart/2005/8/layout/list1"/>
    <dgm:cxn modelId="{D175CEDA-BDB4-4718-905D-884B45709B0C}" type="presParOf" srcId="{F77EC27D-9677-4407-912D-2D5134EE9B42}" destId="{8183AB6C-B87B-408A-BEDD-FE6FB84F59DA}" srcOrd="12" destOrd="0" presId="urn:microsoft.com/office/officeart/2005/8/layout/list1"/>
    <dgm:cxn modelId="{FC28A139-2389-4C71-BD91-7E5AB30CDD97}" type="presParOf" srcId="{8183AB6C-B87B-408A-BEDD-FE6FB84F59DA}" destId="{29AD88B6-A214-4B39-A0F8-A5D960EF0CCA}" srcOrd="0" destOrd="0" presId="urn:microsoft.com/office/officeart/2005/8/layout/list1"/>
    <dgm:cxn modelId="{F2E8F28E-DE2E-4DCE-B188-69FA526DFC39}" type="presParOf" srcId="{8183AB6C-B87B-408A-BEDD-FE6FB84F59DA}" destId="{390E3E03-52DE-468F-831D-30D5DEE187DC}" srcOrd="1" destOrd="0" presId="urn:microsoft.com/office/officeart/2005/8/layout/list1"/>
    <dgm:cxn modelId="{188DDA86-3B94-4023-B69B-A136E1DB2618}" type="presParOf" srcId="{F77EC27D-9677-4407-912D-2D5134EE9B42}" destId="{03708568-80C9-43B5-8406-83BC836691C3}" srcOrd="13" destOrd="0" presId="urn:microsoft.com/office/officeart/2005/8/layout/list1"/>
    <dgm:cxn modelId="{797845E6-2BED-4662-8F2F-AEBEBF67DFCF}" type="presParOf" srcId="{F77EC27D-9677-4407-912D-2D5134EE9B42}" destId="{F09A0324-19D2-4751-82D9-6FF0561DEFC8}" srcOrd="14" destOrd="0" presId="urn:microsoft.com/office/officeart/2005/8/layout/list1"/>
    <dgm:cxn modelId="{C0768E5A-A97E-4AB0-9CD3-B103D357B933}" type="presParOf" srcId="{F77EC27D-9677-4407-912D-2D5134EE9B42}" destId="{62AD62B2-592A-4ED5-AF44-0EC112B05342}" srcOrd="15" destOrd="0" presId="urn:microsoft.com/office/officeart/2005/8/layout/list1"/>
    <dgm:cxn modelId="{C0EFB19F-4515-4817-961B-89553D9E8489}" type="presParOf" srcId="{F77EC27D-9677-4407-912D-2D5134EE9B42}" destId="{12BCA356-6E16-481E-A53D-9B50F948EE5C}" srcOrd="16" destOrd="0" presId="urn:microsoft.com/office/officeart/2005/8/layout/list1"/>
    <dgm:cxn modelId="{E61C4A4D-D874-4AD6-B3AD-DAA360FB7002}" type="presParOf" srcId="{12BCA356-6E16-481E-A53D-9B50F948EE5C}" destId="{B1B10DDA-5527-4D4C-82D5-307D6462BCB3}" srcOrd="0" destOrd="0" presId="urn:microsoft.com/office/officeart/2005/8/layout/list1"/>
    <dgm:cxn modelId="{389E08B4-1E9D-4103-8D5E-6206A3226520}" type="presParOf" srcId="{12BCA356-6E16-481E-A53D-9B50F948EE5C}" destId="{BA75FDE8-DEFF-432E-8963-F64FF2F9E916}" srcOrd="1" destOrd="0" presId="urn:microsoft.com/office/officeart/2005/8/layout/list1"/>
    <dgm:cxn modelId="{231609F2-287A-4EA9-A9D5-69C947F0F9E3}" type="presParOf" srcId="{F77EC27D-9677-4407-912D-2D5134EE9B42}" destId="{EB982876-13A4-496E-8E8D-C4A790B7A097}" srcOrd="17" destOrd="0" presId="urn:microsoft.com/office/officeart/2005/8/layout/list1"/>
    <dgm:cxn modelId="{B59E74B5-603C-4495-88F6-99322D66CF63}" type="presParOf" srcId="{F77EC27D-9677-4407-912D-2D5134EE9B42}" destId="{3C492EC6-2CD4-4AE0-AB10-F09C13A1EF4F}"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D914D-0D11-4DFA-B439-980EC239051B}">
      <dsp:nvSpPr>
        <dsp:cNvPr id="0" name=""/>
        <dsp:cNvSpPr/>
      </dsp:nvSpPr>
      <dsp:spPr>
        <a:xfrm>
          <a:off x="0" y="420885"/>
          <a:ext cx="11356823" cy="554399"/>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CE9959-3326-4691-B4BD-638ED0520863}">
      <dsp:nvSpPr>
        <dsp:cNvPr id="0" name=""/>
        <dsp:cNvSpPr/>
      </dsp:nvSpPr>
      <dsp:spPr>
        <a:xfrm>
          <a:off x="546214" y="96165"/>
          <a:ext cx="10800854" cy="6494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0483" tIns="0" rIns="300483" bIns="0" numCol="1" spcCol="1270" anchor="ctr" anchorCtr="0">
          <a:noAutofit/>
        </a:bodyPr>
        <a:lstStyle/>
        <a:p>
          <a:pPr marL="0" lvl="0" indent="0" algn="l" defTabSz="1244600">
            <a:lnSpc>
              <a:spcPct val="90000"/>
            </a:lnSpc>
            <a:spcBef>
              <a:spcPct val="0"/>
            </a:spcBef>
            <a:spcAft>
              <a:spcPct val="35000"/>
            </a:spcAft>
            <a:buNone/>
          </a:pPr>
          <a:r>
            <a:rPr lang="en-US" sz="2800" b="1" kern="1200"/>
            <a:t>Large variety </a:t>
          </a:r>
          <a:r>
            <a:rPr lang="en-US" sz="2800" b="0" kern="1200"/>
            <a:t>of competing tools</a:t>
          </a:r>
          <a:endParaRPr lang="en-GB" sz="2800" b="0" kern="1200"/>
        </a:p>
      </dsp:txBody>
      <dsp:txXfrm>
        <a:off x="577917" y="127868"/>
        <a:ext cx="10737448" cy="586034"/>
      </dsp:txXfrm>
    </dsp:sp>
    <dsp:sp modelId="{E3633B22-419B-4A3A-A37B-6D9DD9A681D8}">
      <dsp:nvSpPr>
        <dsp:cNvPr id="0" name=""/>
        <dsp:cNvSpPr/>
      </dsp:nvSpPr>
      <dsp:spPr>
        <a:xfrm>
          <a:off x="0" y="1418805"/>
          <a:ext cx="11356823" cy="554399"/>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2A1857-565B-4FFC-AA37-58C4FD69DB46}">
      <dsp:nvSpPr>
        <dsp:cNvPr id="0" name=""/>
        <dsp:cNvSpPr/>
      </dsp:nvSpPr>
      <dsp:spPr>
        <a:xfrm>
          <a:off x="540669" y="1094085"/>
          <a:ext cx="10813370" cy="6494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0483" tIns="0" rIns="300483" bIns="0" numCol="1" spcCol="1270" anchor="ctr" anchorCtr="0">
          <a:noAutofit/>
        </a:bodyPr>
        <a:lstStyle/>
        <a:p>
          <a:pPr marL="0" lvl="0" indent="0" algn="l" defTabSz="1244600">
            <a:lnSpc>
              <a:spcPct val="90000"/>
            </a:lnSpc>
            <a:spcBef>
              <a:spcPct val="0"/>
            </a:spcBef>
            <a:spcAft>
              <a:spcPct val="35000"/>
            </a:spcAft>
            <a:buNone/>
          </a:pPr>
          <a:r>
            <a:rPr lang="en-US" sz="2800" b="0" kern="1200"/>
            <a:t>Focused on a </a:t>
          </a:r>
          <a:r>
            <a:rPr lang="en-US" sz="2800" b="1" kern="1200">
              <a:latin typeface="Montserrat Regular"/>
              <a:ea typeface="+mn-ea"/>
              <a:cs typeface="+mn-cs"/>
            </a:rPr>
            <a:t>single set </a:t>
          </a:r>
          <a:r>
            <a:rPr lang="en-US" sz="2800" b="0" kern="1200">
              <a:latin typeface="Montserrat Regular"/>
              <a:ea typeface="+mn-ea"/>
              <a:cs typeface="+mn-cs"/>
            </a:rPr>
            <a:t>of automation</a:t>
          </a:r>
          <a:r>
            <a:rPr lang="en-US" sz="2800" b="0" kern="1200"/>
            <a:t> steps</a:t>
          </a:r>
          <a:endParaRPr lang="en-GB" sz="2800" b="0" kern="1200"/>
        </a:p>
      </dsp:txBody>
      <dsp:txXfrm>
        <a:off x="572372" y="1125788"/>
        <a:ext cx="10749964" cy="586034"/>
      </dsp:txXfrm>
    </dsp:sp>
    <dsp:sp modelId="{6D5BF005-F6B6-4994-AF0D-2DA72D8CF07E}">
      <dsp:nvSpPr>
        <dsp:cNvPr id="0" name=""/>
        <dsp:cNvSpPr/>
      </dsp:nvSpPr>
      <dsp:spPr>
        <a:xfrm>
          <a:off x="0" y="2416725"/>
          <a:ext cx="11356823" cy="554399"/>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F78D0A-E2E8-420D-80E7-F055BDD6C885}">
      <dsp:nvSpPr>
        <dsp:cNvPr id="0" name=""/>
        <dsp:cNvSpPr/>
      </dsp:nvSpPr>
      <dsp:spPr>
        <a:xfrm>
          <a:off x="540669" y="2092005"/>
          <a:ext cx="10813370" cy="6494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0483" tIns="0" rIns="300483" bIns="0" numCol="1" spcCol="1270" anchor="ctr" anchorCtr="0">
          <a:noAutofit/>
        </a:bodyPr>
        <a:lstStyle/>
        <a:p>
          <a:pPr marL="0" lvl="0" indent="0" algn="l" defTabSz="1244600">
            <a:lnSpc>
              <a:spcPct val="90000"/>
            </a:lnSpc>
            <a:spcBef>
              <a:spcPct val="0"/>
            </a:spcBef>
            <a:spcAft>
              <a:spcPct val="35000"/>
            </a:spcAft>
            <a:buNone/>
          </a:pPr>
          <a:r>
            <a:rPr lang="en-US" sz="2800" b="0" kern="1200">
              <a:latin typeface="Montserrat Regular"/>
              <a:ea typeface="+mn-ea"/>
              <a:cs typeface="+mn-cs"/>
            </a:rPr>
            <a:t>(Only) </a:t>
          </a:r>
          <a:r>
            <a:rPr lang="en-US" sz="2800" b="1" kern="1200">
              <a:latin typeface="Montserrat Regular"/>
              <a:ea typeface="+mn-ea"/>
              <a:cs typeface="+mn-cs"/>
            </a:rPr>
            <a:t>Cloud Computing </a:t>
          </a:r>
          <a:r>
            <a:rPr lang="en-US" sz="2800" b="0" kern="1200">
              <a:latin typeface="Montserrat Regular"/>
              <a:ea typeface="+mn-ea"/>
              <a:cs typeface="+mn-cs"/>
            </a:rPr>
            <a:t>oriented</a:t>
          </a:r>
          <a:endParaRPr lang="en-GB" sz="2800" b="0" kern="1200"/>
        </a:p>
      </dsp:txBody>
      <dsp:txXfrm>
        <a:off x="572372" y="2123708"/>
        <a:ext cx="10749964" cy="586034"/>
      </dsp:txXfrm>
    </dsp:sp>
    <dsp:sp modelId="{F09A0324-19D2-4751-82D9-6FF0561DEFC8}">
      <dsp:nvSpPr>
        <dsp:cNvPr id="0" name=""/>
        <dsp:cNvSpPr/>
      </dsp:nvSpPr>
      <dsp:spPr>
        <a:xfrm>
          <a:off x="0" y="3414645"/>
          <a:ext cx="11356823" cy="554399"/>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0E3E03-52DE-468F-831D-30D5DEE187DC}">
      <dsp:nvSpPr>
        <dsp:cNvPr id="0" name=""/>
        <dsp:cNvSpPr/>
      </dsp:nvSpPr>
      <dsp:spPr>
        <a:xfrm>
          <a:off x="540669" y="3089925"/>
          <a:ext cx="10813370" cy="6494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0483" tIns="0" rIns="300483" bIns="0" numCol="1" spcCol="1270" anchor="ctr" anchorCtr="0">
          <a:noAutofit/>
        </a:bodyPr>
        <a:lstStyle/>
        <a:p>
          <a:pPr marL="0" lvl="0" indent="0" algn="l" defTabSz="1244600">
            <a:lnSpc>
              <a:spcPct val="90000"/>
            </a:lnSpc>
            <a:spcBef>
              <a:spcPct val="0"/>
            </a:spcBef>
            <a:spcAft>
              <a:spcPct val="35000"/>
            </a:spcAft>
            <a:buNone/>
          </a:pPr>
          <a:r>
            <a:rPr lang="en-US" sz="2800" b="1" kern="1200">
              <a:latin typeface="Montserrat Regular"/>
              <a:ea typeface="+mn-ea"/>
              <a:cs typeface="+mn-cs"/>
            </a:rPr>
            <a:t>Partial coverage</a:t>
          </a:r>
          <a:r>
            <a:rPr lang="en-US" sz="2800" b="0" kern="1200">
              <a:latin typeface="Montserrat Regular"/>
              <a:ea typeface="+mn-ea"/>
              <a:cs typeface="+mn-cs"/>
            </a:rPr>
            <a:t> of the whole DevOps process</a:t>
          </a:r>
          <a:endParaRPr lang="en-GB" sz="2800" b="0" kern="1200"/>
        </a:p>
      </dsp:txBody>
      <dsp:txXfrm>
        <a:off x="572372" y="3121628"/>
        <a:ext cx="10749964" cy="586034"/>
      </dsp:txXfrm>
    </dsp:sp>
    <dsp:sp modelId="{3C492EC6-2CD4-4AE0-AB10-F09C13A1EF4F}">
      <dsp:nvSpPr>
        <dsp:cNvPr id="0" name=""/>
        <dsp:cNvSpPr/>
      </dsp:nvSpPr>
      <dsp:spPr>
        <a:xfrm>
          <a:off x="0" y="4412565"/>
          <a:ext cx="11356823" cy="554399"/>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75FDE8-DEFF-432E-8963-F64FF2F9E916}">
      <dsp:nvSpPr>
        <dsp:cNvPr id="0" name=""/>
        <dsp:cNvSpPr/>
      </dsp:nvSpPr>
      <dsp:spPr>
        <a:xfrm>
          <a:off x="540669" y="4087845"/>
          <a:ext cx="10813370" cy="64944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0483" tIns="0" rIns="300483" bIns="0" numCol="1" spcCol="1270" anchor="ctr" anchorCtr="0">
          <a:noAutofit/>
        </a:bodyPr>
        <a:lstStyle/>
        <a:p>
          <a:pPr marL="0" lvl="0" indent="0" algn="l" defTabSz="1244600">
            <a:lnSpc>
              <a:spcPct val="90000"/>
            </a:lnSpc>
            <a:spcBef>
              <a:spcPct val="0"/>
            </a:spcBef>
            <a:spcAft>
              <a:spcPct val="35000"/>
            </a:spcAft>
            <a:buNone/>
          </a:pPr>
          <a:r>
            <a:rPr lang="en-US" sz="2800" b="0" kern="1200">
              <a:latin typeface="Montserrat Regular"/>
              <a:ea typeface="+mn-ea"/>
              <a:cs typeface="+mn-cs"/>
            </a:rPr>
            <a:t>Deficient Trustworthiness and security coverage </a:t>
          </a:r>
          <a:endParaRPr lang="en-GB" sz="2800" b="0" kern="1200">
            <a:latin typeface="Montserrat Regular"/>
            <a:ea typeface="+mn-ea"/>
            <a:cs typeface="+mn-cs"/>
          </a:endParaRPr>
        </a:p>
      </dsp:txBody>
      <dsp:txXfrm>
        <a:off x="572372" y="4119548"/>
        <a:ext cx="10749964" cy="58603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A18E58-822D-4351-B7B2-4915100799BD}" type="datetimeFigureOut">
              <a:rPr lang="en-US" smtClean="0"/>
              <a:t>3/25/24</a:t>
            </a:fld>
            <a:endParaRPr lang="en-US"/>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B3A391-3AF2-4BB1-ADAD-B65AFD3C4299}" type="slidenum">
              <a:rPr lang="en-US" smtClean="0"/>
              <a:t>‹#›</a:t>
            </a:fld>
            <a:endParaRPr lang="en-US"/>
          </a:p>
        </p:txBody>
      </p:sp>
    </p:spTree>
    <p:extLst>
      <p:ext uri="{BB962C8B-B14F-4D97-AF65-F5344CB8AC3E}">
        <p14:creationId xmlns:p14="http://schemas.microsoft.com/office/powerpoint/2010/main" val="68417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a:p>
        </p:txBody>
      </p:sp>
      <p:sp>
        <p:nvSpPr>
          <p:cNvPr id="4" name="Marcador de número de diapositiva 3"/>
          <p:cNvSpPr>
            <a:spLocks noGrp="1"/>
          </p:cNvSpPr>
          <p:nvPr>
            <p:ph type="sldNum" sz="quarter" idx="5"/>
          </p:nvPr>
        </p:nvSpPr>
        <p:spPr/>
        <p:txBody>
          <a:bodyPr/>
          <a:lstStyle/>
          <a:p>
            <a:fld id="{F0B3A391-3AF2-4BB1-ADAD-B65AFD3C4299}" type="slidenum">
              <a:rPr lang="en-US" smtClean="0"/>
              <a:t>3</a:t>
            </a:fld>
            <a:endParaRPr lang="en-US"/>
          </a:p>
        </p:txBody>
      </p:sp>
    </p:spTree>
    <p:extLst>
      <p:ext uri="{BB962C8B-B14F-4D97-AF65-F5344CB8AC3E}">
        <p14:creationId xmlns:p14="http://schemas.microsoft.com/office/powerpoint/2010/main" val="2692094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B3A391-3AF2-4BB1-ADAD-B65AFD3C42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626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 name="Google Shape;4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dcf80ac0d5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g1dcf80ac0d5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dcf80ac0d5_0_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g1dcf80ac0d5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dcf80ac0d5_0_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6" name="Google Shape;396;g1dcf80ac0d5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1dcf80ac0d5_0_9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2" name="Google Shape;512;g1dcf80ac0d5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1dcf80ac0d5_0_1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8" name="Google Shape;628;g1dcf80ac0d5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2BB4A8-393F-4742-B090-229DCE050715}"/>
              </a:ext>
            </a:extLst>
          </p:cNvPr>
          <p:cNvPicPr>
            <a:picLocks noChangeAspect="1"/>
          </p:cNvPicPr>
          <p:nvPr userDrawn="1"/>
        </p:nvPicPr>
        <p:blipFill>
          <a:blip r:embed="rId2"/>
          <a:stretch>
            <a:fillRect/>
          </a:stretch>
        </p:blipFill>
        <p:spPr>
          <a:xfrm>
            <a:off x="0" y="0"/>
            <a:ext cx="12241619" cy="6921718"/>
          </a:xfrm>
          <a:prstGeom prst="rect">
            <a:avLst/>
          </a:prstGeom>
        </p:spPr>
      </p:pic>
      <p:sp>
        <p:nvSpPr>
          <p:cNvPr id="2" name="Naslov 1">
            <a:extLst>
              <a:ext uri="{FF2B5EF4-FFF2-40B4-BE49-F238E27FC236}">
                <a16:creationId xmlns:a16="http://schemas.microsoft.com/office/drawing/2014/main" id="{243443AB-5BAB-45EA-A005-E143A674470B}"/>
              </a:ext>
            </a:extLst>
          </p:cNvPr>
          <p:cNvSpPr>
            <a:spLocks noGrp="1"/>
          </p:cNvSpPr>
          <p:nvPr>
            <p:ph type="ctrTitle"/>
          </p:nvPr>
        </p:nvSpPr>
        <p:spPr>
          <a:xfrm>
            <a:off x="1523999" y="2227322"/>
            <a:ext cx="9144000" cy="1655763"/>
          </a:xfrm>
        </p:spPr>
        <p:txBody>
          <a:bodyPr anchor="b">
            <a:normAutofit/>
          </a:bodyPr>
          <a:lstStyle>
            <a:lvl1pPr algn="ctr">
              <a:defRPr sz="4800" b="1">
                <a:solidFill>
                  <a:schemeClr val="bg1"/>
                </a:solidFill>
                <a:latin typeface="Montserrat" panose="00000500000000000000" pitchFamily="2" charset="0"/>
                <a:ea typeface="Tahoma" panose="020B0604030504040204" pitchFamily="34" charset="0"/>
                <a:cs typeface="Tahoma" panose="020B0604030504040204" pitchFamily="34" charset="0"/>
              </a:defRPr>
            </a:lvl1pPr>
          </a:lstStyle>
          <a:p>
            <a:r>
              <a:rPr lang="es-ES"/>
              <a:t>Haga clic para modificar el estilo de título del patrón</a:t>
            </a:r>
            <a:endParaRPr lang="en-US"/>
          </a:p>
        </p:txBody>
      </p:sp>
      <p:sp>
        <p:nvSpPr>
          <p:cNvPr id="3" name="Podnaslov 2">
            <a:extLst>
              <a:ext uri="{FF2B5EF4-FFF2-40B4-BE49-F238E27FC236}">
                <a16:creationId xmlns:a16="http://schemas.microsoft.com/office/drawing/2014/main" id="{4D0B6AE4-C359-4907-8DD7-FE213FF78E8D}"/>
              </a:ext>
            </a:extLst>
          </p:cNvPr>
          <p:cNvSpPr>
            <a:spLocks noGrp="1"/>
          </p:cNvSpPr>
          <p:nvPr>
            <p:ph type="subTitle" idx="1"/>
          </p:nvPr>
        </p:nvSpPr>
        <p:spPr>
          <a:xfrm>
            <a:off x="1523999" y="4129531"/>
            <a:ext cx="9144000" cy="536513"/>
          </a:xfrm>
        </p:spPr>
        <p:txBody>
          <a:bodyPr/>
          <a:lstStyle>
            <a:lvl1pPr marL="0" indent="0" algn="ctr">
              <a:buNone/>
              <a:defRPr sz="2400">
                <a:solidFill>
                  <a:schemeClr val="bg1"/>
                </a:solidFill>
                <a:latin typeface="Montserrat" panose="00000500000000000000" pitchFamily="2"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pic>
        <p:nvPicPr>
          <p:cNvPr id="8" name="Slika 7">
            <a:extLst>
              <a:ext uri="{FF2B5EF4-FFF2-40B4-BE49-F238E27FC236}">
                <a16:creationId xmlns:a16="http://schemas.microsoft.com/office/drawing/2014/main" id="{65FF57EE-D0A4-4DED-B9FD-0AD7104FCCC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72057" y="6286389"/>
            <a:ext cx="612766" cy="407667"/>
          </a:xfrm>
          <a:prstGeom prst="rect">
            <a:avLst/>
          </a:prstGeom>
        </p:spPr>
      </p:pic>
      <p:sp>
        <p:nvSpPr>
          <p:cNvPr id="10" name="PoljeZBesedilom 9">
            <a:extLst>
              <a:ext uri="{FF2B5EF4-FFF2-40B4-BE49-F238E27FC236}">
                <a16:creationId xmlns:a16="http://schemas.microsoft.com/office/drawing/2014/main" id="{E4B0F681-EBCD-462B-81B3-CB4F041B53C4}"/>
              </a:ext>
            </a:extLst>
          </p:cNvPr>
          <p:cNvSpPr txBox="1"/>
          <p:nvPr userDrawn="1"/>
        </p:nvSpPr>
        <p:spPr>
          <a:xfrm>
            <a:off x="9384823" y="6259810"/>
            <a:ext cx="2807177" cy="415498"/>
          </a:xfrm>
          <a:prstGeom prst="rect">
            <a:avLst/>
          </a:prstGeom>
          <a:noFill/>
        </p:spPr>
        <p:txBody>
          <a:bodyPr wrap="square" rtlCol="0">
            <a:spAutoFit/>
          </a:bodyPr>
          <a:lstStyle/>
          <a:p>
            <a:pPr algn="l"/>
            <a:r>
              <a:rPr lang="en-US" sz="700" b="0" i="0" kern="1200">
                <a:solidFill>
                  <a:schemeClr val="bg1"/>
                </a:solidFill>
                <a:effectLst/>
                <a:latin typeface="Montserrat" panose="00000500000000000000" pitchFamily="2" charset="0"/>
                <a:ea typeface="Tahoma" panose="020B0604030504040204" pitchFamily="34" charset="0"/>
                <a:cs typeface="Tahoma" panose="020B0604030504040204" pitchFamily="34" charset="0"/>
              </a:rPr>
              <a:t>This project has received funding from the European Union’s Horizon 2020 research and innovation </a:t>
            </a:r>
            <a:endParaRPr lang="sl-SI" sz="700" b="0" i="0" kern="1200">
              <a:solidFill>
                <a:schemeClr val="bg1"/>
              </a:solidFill>
              <a:effectLst/>
              <a:latin typeface="Montserrat" panose="00000500000000000000" pitchFamily="2" charset="0"/>
              <a:ea typeface="Tahoma" panose="020B0604030504040204" pitchFamily="34" charset="0"/>
              <a:cs typeface="Tahoma" panose="020B0604030504040204" pitchFamily="34" charset="0"/>
            </a:endParaRPr>
          </a:p>
          <a:p>
            <a:pPr algn="l"/>
            <a:r>
              <a:rPr lang="en-US" sz="700" b="0" i="0" kern="1200" err="1">
                <a:solidFill>
                  <a:schemeClr val="bg1"/>
                </a:solidFill>
                <a:effectLst/>
                <a:latin typeface="Montserrat" panose="00000500000000000000" pitchFamily="2" charset="0"/>
                <a:ea typeface="Tahoma" panose="020B0604030504040204" pitchFamily="34" charset="0"/>
                <a:cs typeface="Tahoma" panose="020B0604030504040204" pitchFamily="34" charset="0"/>
              </a:rPr>
              <a:t>programme</a:t>
            </a:r>
            <a:r>
              <a:rPr lang="en-US" sz="700" b="0" i="0" kern="1200">
                <a:solidFill>
                  <a:schemeClr val="bg1"/>
                </a:solidFill>
                <a:effectLst/>
                <a:latin typeface="Montserrat" panose="00000500000000000000" pitchFamily="2" charset="0"/>
                <a:ea typeface="Tahoma" panose="020B0604030504040204" pitchFamily="34" charset="0"/>
                <a:cs typeface="Tahoma" panose="020B0604030504040204" pitchFamily="34" charset="0"/>
              </a:rPr>
              <a:t> under grant agreement No. 101000162.</a:t>
            </a:r>
            <a:endParaRPr lang="en-US" sz="700">
              <a:solidFill>
                <a:schemeClr val="bg1"/>
              </a:solidFill>
              <a:latin typeface="Montserrat" panose="00000500000000000000" pitchFamily="2" charset="0"/>
              <a:ea typeface="Tahoma" panose="020B0604030504040204" pitchFamily="34" charset="0"/>
              <a:cs typeface="Tahoma" panose="020B0604030504040204" pitchFamily="34" charset="0"/>
            </a:endParaRPr>
          </a:p>
        </p:txBody>
      </p:sp>
      <p:pic>
        <p:nvPicPr>
          <p:cNvPr id="11" name="Slika 10">
            <a:extLst>
              <a:ext uri="{FF2B5EF4-FFF2-40B4-BE49-F238E27FC236}">
                <a16:creationId xmlns:a16="http://schemas.microsoft.com/office/drawing/2014/main" id="{1CB29882-5C45-486F-812F-08E2CB6FBDD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727936" y="866317"/>
            <a:ext cx="2736128" cy="831783"/>
          </a:xfrm>
          <a:prstGeom prst="rect">
            <a:avLst/>
          </a:prstGeom>
        </p:spPr>
      </p:pic>
    </p:spTree>
    <p:extLst>
      <p:ext uri="{BB962C8B-B14F-4D97-AF65-F5344CB8AC3E}">
        <p14:creationId xmlns:p14="http://schemas.microsoft.com/office/powerpoint/2010/main" val="2852862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886A5F3-B0E5-4F48-A76F-ED49A24FD101}"/>
              </a:ext>
            </a:extLst>
          </p:cNvPr>
          <p:cNvSpPr>
            <a:spLocks noGrp="1"/>
          </p:cNvSpPr>
          <p:nvPr>
            <p:ph type="title"/>
          </p:nvPr>
        </p:nvSpPr>
        <p:spPr>
          <a:xfrm>
            <a:off x="838199" y="365125"/>
            <a:ext cx="9717053" cy="1325563"/>
          </a:xfrm>
        </p:spPr>
        <p:txBody>
          <a:bodyPr>
            <a:normAutofit/>
          </a:bodyPr>
          <a:lstStyle>
            <a:lvl1pPr algn="ctr">
              <a:defRPr sz="3600" b="1">
                <a:solidFill>
                  <a:srgbClr val="104448"/>
                </a:solidFill>
                <a:latin typeface="Montserrat" panose="00000500000000000000" pitchFamily="2" charset="0"/>
                <a:ea typeface="Tahoma" panose="020B0604030504040204" pitchFamily="34" charset="0"/>
                <a:cs typeface="Tahoma" panose="020B0604030504040204" pitchFamily="34" charset="0"/>
              </a:defRPr>
            </a:lvl1pPr>
          </a:lstStyle>
          <a:p>
            <a:r>
              <a:rPr lang="es-ES"/>
              <a:t>Haga clic para modificar el estilo de título del patrón</a:t>
            </a:r>
            <a:endParaRPr lang="en-US"/>
          </a:p>
        </p:txBody>
      </p:sp>
      <p:sp>
        <p:nvSpPr>
          <p:cNvPr id="3" name="Označba mesta vsebine 2">
            <a:extLst>
              <a:ext uri="{FF2B5EF4-FFF2-40B4-BE49-F238E27FC236}">
                <a16:creationId xmlns:a16="http://schemas.microsoft.com/office/drawing/2014/main" id="{5C1DDF07-ACA6-41A9-AEBB-1EA7939F5518}"/>
              </a:ext>
            </a:extLst>
          </p:cNvPr>
          <p:cNvSpPr>
            <a:spLocks noGrp="1"/>
          </p:cNvSpPr>
          <p:nvPr>
            <p:ph idx="1"/>
          </p:nvPr>
        </p:nvSpPr>
        <p:spPr/>
        <p:txBody>
          <a:bodyPr/>
          <a:lstStyle>
            <a:lvl1pPr marL="228600" indent="-228600">
              <a:buClr>
                <a:srgbClr val="00B07A"/>
              </a:buClr>
              <a:buFont typeface="Wingdings" panose="05000000000000000000" pitchFamily="2" charset="2"/>
              <a:buChar char="§"/>
              <a:defRPr>
                <a:solidFill>
                  <a:srgbClr val="263238"/>
                </a:solidFill>
                <a:latin typeface="Montserrat" panose="00000500000000000000" pitchFamily="2" charset="0"/>
                <a:ea typeface="Tahoma" panose="020B0604030504040204" pitchFamily="34" charset="0"/>
                <a:cs typeface="Tahoma" panose="020B0604030504040204" pitchFamily="34" charset="0"/>
              </a:defRPr>
            </a:lvl1pPr>
            <a:lvl2pPr>
              <a:buClr>
                <a:srgbClr val="00B07A"/>
              </a:buClr>
              <a:defRPr>
                <a:solidFill>
                  <a:srgbClr val="263238"/>
                </a:solidFill>
                <a:latin typeface="Montserrat" panose="00000500000000000000" pitchFamily="2" charset="0"/>
                <a:ea typeface="Tahoma" panose="020B0604030504040204" pitchFamily="34" charset="0"/>
                <a:cs typeface="Tahoma" panose="020B0604030504040204" pitchFamily="34" charset="0"/>
              </a:defRPr>
            </a:lvl2pPr>
            <a:lvl3pPr>
              <a:defRPr>
                <a:solidFill>
                  <a:srgbClr val="263238"/>
                </a:solidFill>
                <a:latin typeface="Montserrat" panose="00000500000000000000" pitchFamily="2" charset="0"/>
                <a:ea typeface="Tahoma" panose="020B0604030504040204" pitchFamily="34" charset="0"/>
                <a:cs typeface="Tahoma" panose="020B0604030504040204" pitchFamily="34" charset="0"/>
              </a:defRPr>
            </a:lvl3pPr>
            <a:lvl4pPr>
              <a:defRPr>
                <a:solidFill>
                  <a:srgbClr val="263238"/>
                </a:solidFill>
                <a:latin typeface="Montserrat" panose="00000500000000000000" pitchFamily="2" charset="0"/>
                <a:ea typeface="Tahoma" panose="020B0604030504040204" pitchFamily="34" charset="0"/>
                <a:cs typeface="Tahoma" panose="020B0604030504040204" pitchFamily="34" charset="0"/>
              </a:defRPr>
            </a:lvl4pPr>
            <a:lvl5pPr>
              <a:defRPr>
                <a:solidFill>
                  <a:srgbClr val="263238"/>
                </a:solidFill>
                <a:latin typeface="Montserrat" panose="00000500000000000000" pitchFamily="2" charset="0"/>
                <a:ea typeface="Tahoma" panose="020B0604030504040204" pitchFamily="34" charset="0"/>
                <a:cs typeface="Tahoma" panose="020B060403050404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9" name="Označba mesta datuma 3">
            <a:extLst>
              <a:ext uri="{FF2B5EF4-FFF2-40B4-BE49-F238E27FC236}">
                <a16:creationId xmlns:a16="http://schemas.microsoft.com/office/drawing/2014/main" id="{69DF9E31-71EA-4A0B-B0A2-8EE95F5FFE00}"/>
              </a:ext>
            </a:extLst>
          </p:cNvPr>
          <p:cNvSpPr>
            <a:spLocks noGrp="1"/>
          </p:cNvSpPr>
          <p:nvPr>
            <p:ph type="dt" sz="half" idx="10"/>
          </p:nvPr>
        </p:nvSpPr>
        <p:spPr>
          <a:xfrm>
            <a:off x="9190672" y="6356350"/>
            <a:ext cx="2743200" cy="365125"/>
          </a:xfrm>
        </p:spPr>
        <p:txBody>
          <a:bodyPr/>
          <a:lstStyle>
            <a:lvl1pPr>
              <a:defRPr sz="1000" b="1">
                <a:solidFill>
                  <a:srgbClr val="00B07A"/>
                </a:solidFill>
                <a:latin typeface="Montserrat" panose="00000500000000000000" pitchFamily="2" charset="0"/>
                <a:ea typeface="Tahoma" panose="020B0604030504040204" pitchFamily="34" charset="0"/>
                <a:cs typeface="Tahoma" panose="020B0604030504040204" pitchFamily="34" charset="0"/>
              </a:defRPr>
            </a:lvl1pPr>
          </a:lstStyle>
          <a:p>
            <a:pPr algn="r"/>
            <a:fld id="{222071E9-77D0-4704-83CB-39AC367E13A9}" type="datetime1">
              <a:rPr lang="en-GB" smtClean="0"/>
              <a:t>25/03/2024</a:t>
            </a:fld>
            <a:endParaRPr lang="en-US"/>
          </a:p>
        </p:txBody>
      </p:sp>
      <p:sp>
        <p:nvSpPr>
          <p:cNvPr id="11" name="Označba mesta noge 4">
            <a:extLst>
              <a:ext uri="{FF2B5EF4-FFF2-40B4-BE49-F238E27FC236}">
                <a16:creationId xmlns:a16="http://schemas.microsoft.com/office/drawing/2014/main" id="{0FCB0610-59C7-412A-BEDD-D621C4DD7F26}"/>
              </a:ext>
            </a:extLst>
          </p:cNvPr>
          <p:cNvSpPr>
            <a:spLocks noGrp="1"/>
          </p:cNvSpPr>
          <p:nvPr>
            <p:ph type="ftr" sz="quarter" idx="11"/>
          </p:nvPr>
        </p:nvSpPr>
        <p:spPr>
          <a:xfrm>
            <a:off x="258128" y="6356350"/>
            <a:ext cx="1764636" cy="365125"/>
          </a:xfrm>
        </p:spPr>
        <p:txBody>
          <a:bodyPr/>
          <a:lstStyle>
            <a:lvl1pPr algn="l">
              <a:defRPr sz="1000" b="1">
                <a:solidFill>
                  <a:srgbClr val="00B07A"/>
                </a:solidFill>
                <a:latin typeface="Montserrat" panose="00000500000000000000" pitchFamily="2" charset="0"/>
                <a:ea typeface="Tahoma" panose="020B0604030504040204" pitchFamily="34" charset="0"/>
                <a:cs typeface="Tahoma" panose="020B0604030504040204" pitchFamily="34" charset="0"/>
              </a:defRPr>
            </a:lvl1pPr>
          </a:lstStyle>
          <a:p>
            <a:pPr algn="l"/>
            <a:r>
              <a:rPr lang="en-US"/>
              <a:t>GA 101000162</a:t>
            </a:r>
          </a:p>
        </p:txBody>
      </p:sp>
      <p:pic>
        <p:nvPicPr>
          <p:cNvPr id="17" name="Slika 16">
            <a:extLst>
              <a:ext uri="{FF2B5EF4-FFF2-40B4-BE49-F238E27FC236}">
                <a16:creationId xmlns:a16="http://schemas.microsoft.com/office/drawing/2014/main" id="{5B8A74DF-A498-469C-91D6-C9F420EF500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555253" y="258129"/>
            <a:ext cx="1378619" cy="419100"/>
          </a:xfrm>
          <a:prstGeom prst="rect">
            <a:avLst/>
          </a:prstGeom>
        </p:spPr>
      </p:pic>
      <p:sp>
        <p:nvSpPr>
          <p:cNvPr id="7" name="Označba mesta noge 4">
            <a:extLst>
              <a:ext uri="{FF2B5EF4-FFF2-40B4-BE49-F238E27FC236}">
                <a16:creationId xmlns:a16="http://schemas.microsoft.com/office/drawing/2014/main" id="{1FDB2224-11E7-4E97-903F-C0F67C0B6BC9}"/>
              </a:ext>
            </a:extLst>
          </p:cNvPr>
          <p:cNvSpPr txBox="1">
            <a:spLocks/>
          </p:cNvSpPr>
          <p:nvPr userDrawn="1"/>
        </p:nvSpPr>
        <p:spPr>
          <a:xfrm>
            <a:off x="5578274" y="6356350"/>
            <a:ext cx="1764636"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rgbClr val="00B07A"/>
                </a:solidFill>
                <a:latin typeface="Montserrat" panose="00000500000000000000" pitchFamily="2"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CEB998-1E09-4872-8D29-33B70A0CB1F6}" type="slidenum">
              <a:rPr lang="en-US" smtClean="0"/>
              <a:t>‹#›</a:t>
            </a:fld>
            <a:endParaRPr lang="en-US"/>
          </a:p>
        </p:txBody>
      </p:sp>
    </p:spTree>
    <p:extLst>
      <p:ext uri="{BB962C8B-B14F-4D97-AF65-F5344CB8AC3E}">
        <p14:creationId xmlns:p14="http://schemas.microsoft.com/office/powerpoint/2010/main" val="184009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bg>
      <p:bgPr>
        <a:solidFill>
          <a:srgbClr val="104448">
            <a:alpha val="10000"/>
          </a:srgbClr>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44A866C-20AB-41BD-A266-2E84D444A473}"/>
              </a:ext>
            </a:extLst>
          </p:cNvPr>
          <p:cNvSpPr>
            <a:spLocks noGrp="1"/>
          </p:cNvSpPr>
          <p:nvPr>
            <p:ph type="title"/>
          </p:nvPr>
        </p:nvSpPr>
        <p:spPr>
          <a:xfrm>
            <a:off x="831850" y="2209800"/>
            <a:ext cx="10515600" cy="1415415"/>
          </a:xfrm>
        </p:spPr>
        <p:txBody>
          <a:bodyPr anchor="b">
            <a:normAutofit/>
          </a:bodyPr>
          <a:lstStyle>
            <a:lvl1pPr algn="ctr">
              <a:defRPr sz="4400" b="1">
                <a:solidFill>
                  <a:srgbClr val="104448"/>
                </a:solidFill>
                <a:latin typeface="Montserrat" panose="00000500000000000000" pitchFamily="2" charset="0"/>
                <a:ea typeface="Tahoma" panose="020B0604030504040204" pitchFamily="34" charset="0"/>
                <a:cs typeface="Tahoma" panose="020B0604030504040204" pitchFamily="34" charset="0"/>
              </a:defRPr>
            </a:lvl1pPr>
          </a:lstStyle>
          <a:p>
            <a:r>
              <a:rPr lang="es-ES"/>
              <a:t>Haga clic para modificar el estilo de título del patrón</a:t>
            </a:r>
            <a:endParaRPr lang="en-US"/>
          </a:p>
        </p:txBody>
      </p:sp>
      <p:sp>
        <p:nvSpPr>
          <p:cNvPr id="3" name="Označba mesta besedila 2">
            <a:extLst>
              <a:ext uri="{FF2B5EF4-FFF2-40B4-BE49-F238E27FC236}">
                <a16:creationId xmlns:a16="http://schemas.microsoft.com/office/drawing/2014/main" id="{25562589-249B-4D14-8AAA-5497EC5905C0}"/>
              </a:ext>
            </a:extLst>
          </p:cNvPr>
          <p:cNvSpPr>
            <a:spLocks noGrp="1"/>
          </p:cNvSpPr>
          <p:nvPr>
            <p:ph type="body" idx="1"/>
          </p:nvPr>
        </p:nvSpPr>
        <p:spPr>
          <a:xfrm>
            <a:off x="831850" y="3880803"/>
            <a:ext cx="10515600" cy="1500187"/>
          </a:xfrm>
        </p:spPr>
        <p:txBody>
          <a:bodyPr/>
          <a:lstStyle>
            <a:lvl1pPr marL="0" indent="0" algn="ctr">
              <a:buNone/>
              <a:defRPr sz="2400">
                <a:solidFill>
                  <a:srgbClr val="104448"/>
                </a:solidFill>
                <a:latin typeface="Montserrat" panose="00000500000000000000" pitchFamily="2" charset="0"/>
                <a:ea typeface="Tahoma" panose="020B0604030504040204" pitchFamily="34" charset="0"/>
                <a:cs typeface="Tahom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4" name="Označba mesta datuma 3">
            <a:extLst>
              <a:ext uri="{FF2B5EF4-FFF2-40B4-BE49-F238E27FC236}">
                <a16:creationId xmlns:a16="http://schemas.microsoft.com/office/drawing/2014/main" id="{C586E24F-23D4-4D88-9AA5-DE908D08B975}"/>
              </a:ext>
            </a:extLst>
          </p:cNvPr>
          <p:cNvSpPr>
            <a:spLocks noGrp="1"/>
          </p:cNvSpPr>
          <p:nvPr>
            <p:ph type="dt" sz="half" idx="10"/>
          </p:nvPr>
        </p:nvSpPr>
        <p:spPr>
          <a:xfrm>
            <a:off x="9190672" y="6356350"/>
            <a:ext cx="2743200" cy="365125"/>
          </a:xfrm>
        </p:spPr>
        <p:txBody>
          <a:bodyPr/>
          <a:lstStyle>
            <a:lvl1pPr>
              <a:defRPr sz="1000" b="1">
                <a:solidFill>
                  <a:srgbClr val="00B07A"/>
                </a:solidFill>
                <a:latin typeface="Montserrat" panose="00000500000000000000" pitchFamily="2" charset="0"/>
                <a:ea typeface="Tahoma" panose="020B0604030504040204" pitchFamily="34" charset="0"/>
                <a:cs typeface="Tahoma" panose="020B0604030504040204" pitchFamily="34" charset="0"/>
              </a:defRPr>
            </a:lvl1pPr>
          </a:lstStyle>
          <a:p>
            <a:pPr algn="r"/>
            <a:fld id="{9FA4DE4A-0287-439C-8FD8-AB7C53F9BC4E}" type="datetime1">
              <a:rPr lang="en-GB" smtClean="0"/>
              <a:t>25/03/2024</a:t>
            </a:fld>
            <a:endParaRPr lang="en-US"/>
          </a:p>
        </p:txBody>
      </p:sp>
      <p:sp>
        <p:nvSpPr>
          <p:cNvPr id="15" name="Označba mesta noge 4">
            <a:extLst>
              <a:ext uri="{FF2B5EF4-FFF2-40B4-BE49-F238E27FC236}">
                <a16:creationId xmlns:a16="http://schemas.microsoft.com/office/drawing/2014/main" id="{D3EFB50B-9079-4001-AB9C-42E1D55BA7B7}"/>
              </a:ext>
            </a:extLst>
          </p:cNvPr>
          <p:cNvSpPr>
            <a:spLocks noGrp="1"/>
          </p:cNvSpPr>
          <p:nvPr>
            <p:ph type="ftr" sz="quarter" idx="11"/>
          </p:nvPr>
        </p:nvSpPr>
        <p:spPr>
          <a:xfrm>
            <a:off x="258128" y="6356350"/>
            <a:ext cx="1515254" cy="365125"/>
          </a:xfrm>
        </p:spPr>
        <p:txBody>
          <a:bodyPr/>
          <a:lstStyle>
            <a:lvl1pPr algn="l">
              <a:defRPr sz="1000" b="1">
                <a:solidFill>
                  <a:srgbClr val="00B07A"/>
                </a:solidFill>
                <a:latin typeface="Montserrat" panose="00000500000000000000" pitchFamily="2" charset="0"/>
                <a:ea typeface="Tahoma" panose="020B0604030504040204" pitchFamily="34" charset="0"/>
                <a:cs typeface="Tahoma" panose="020B0604030504040204" pitchFamily="34" charset="0"/>
              </a:defRPr>
            </a:lvl1pPr>
          </a:lstStyle>
          <a:p>
            <a:pPr algn="l"/>
            <a:r>
              <a:rPr lang="en-US"/>
              <a:t>GA 101000162</a:t>
            </a:r>
          </a:p>
        </p:txBody>
      </p:sp>
      <p:pic>
        <p:nvPicPr>
          <p:cNvPr id="16" name="Slika 15">
            <a:extLst>
              <a:ext uri="{FF2B5EF4-FFF2-40B4-BE49-F238E27FC236}">
                <a16:creationId xmlns:a16="http://schemas.microsoft.com/office/drawing/2014/main" id="{25B12599-941A-435A-AC7D-1488070DF70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555253" y="258129"/>
            <a:ext cx="1378619" cy="419100"/>
          </a:xfrm>
          <a:prstGeom prst="rect">
            <a:avLst/>
          </a:prstGeom>
        </p:spPr>
      </p:pic>
    </p:spTree>
    <p:extLst>
      <p:ext uri="{BB962C8B-B14F-4D97-AF65-F5344CB8AC3E}">
        <p14:creationId xmlns:p14="http://schemas.microsoft.com/office/powerpoint/2010/main" val="3815369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ostavitev po meri">
    <p:bg>
      <p:bgPr>
        <a:solidFill>
          <a:srgbClr val="3EB970"/>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BDB9763-41FA-43F7-AA57-DC2E5FEAC5A4}"/>
              </a:ext>
            </a:extLst>
          </p:cNvPr>
          <p:cNvSpPr>
            <a:spLocks noGrp="1"/>
          </p:cNvSpPr>
          <p:nvPr>
            <p:ph type="title" hasCustomPrompt="1"/>
          </p:nvPr>
        </p:nvSpPr>
        <p:spPr>
          <a:xfrm>
            <a:off x="838200" y="2574925"/>
            <a:ext cx="10515600" cy="1325563"/>
          </a:xfrm>
        </p:spPr>
        <p:txBody>
          <a:bodyPr/>
          <a:lstStyle>
            <a:lvl1pPr algn="ctr">
              <a:defRPr b="1">
                <a:solidFill>
                  <a:schemeClr val="bg1"/>
                </a:solidFill>
                <a:latin typeface="Montserrat" panose="00000500000000000000" pitchFamily="2" charset="0"/>
                <a:ea typeface="Tahoma" panose="020B0604030504040204" pitchFamily="34" charset="0"/>
                <a:cs typeface="Tahoma" panose="020B0604030504040204" pitchFamily="34" charset="0"/>
              </a:defRPr>
            </a:lvl1pPr>
          </a:lstStyle>
          <a:p>
            <a:r>
              <a:rPr lang="es-ES_tradnl" err="1"/>
              <a:t>Thank</a:t>
            </a:r>
            <a:r>
              <a:rPr lang="es-ES_tradnl"/>
              <a:t> </a:t>
            </a:r>
            <a:r>
              <a:rPr lang="es-ES_tradnl" err="1"/>
              <a:t>You</a:t>
            </a:r>
            <a:r>
              <a:rPr lang="es-ES_tradnl"/>
              <a:t>!</a:t>
            </a:r>
            <a:endParaRPr lang="en-US"/>
          </a:p>
        </p:txBody>
      </p:sp>
      <p:sp>
        <p:nvSpPr>
          <p:cNvPr id="8" name="Označba mesta vsebine 22">
            <a:extLst>
              <a:ext uri="{FF2B5EF4-FFF2-40B4-BE49-F238E27FC236}">
                <a16:creationId xmlns:a16="http://schemas.microsoft.com/office/drawing/2014/main" id="{3FA2DBF3-6C7A-4C64-A96F-40306AD7683D}"/>
              </a:ext>
            </a:extLst>
          </p:cNvPr>
          <p:cNvSpPr>
            <a:spLocks noGrp="1"/>
          </p:cNvSpPr>
          <p:nvPr>
            <p:ph sz="quarter" idx="10" hasCustomPrompt="1"/>
          </p:nvPr>
        </p:nvSpPr>
        <p:spPr>
          <a:xfrm>
            <a:off x="1524000" y="5216594"/>
            <a:ext cx="9144000" cy="464820"/>
          </a:xfrm>
        </p:spPr>
        <p:txBody>
          <a:bodyPr>
            <a:normAutofit/>
          </a:bodyPr>
          <a:lstStyle>
            <a:lvl1pPr marL="0" indent="0" algn="ctr">
              <a:buNone/>
              <a:defRPr sz="2400">
                <a:solidFill>
                  <a:schemeClr val="bg1"/>
                </a:solidFill>
                <a:latin typeface="Montserrat" panose="00000500000000000000" pitchFamily="2" charset="0"/>
                <a:ea typeface="Tahoma" panose="020B0604030504040204" pitchFamily="34" charset="0"/>
                <a:cs typeface="Tahoma" panose="020B0604030504040204" pitchFamily="34" charset="0"/>
              </a:defRPr>
            </a:lvl1pPr>
          </a:lstStyle>
          <a:p>
            <a:pPr lvl="0"/>
            <a:r>
              <a:rPr lang="es-ES_tradnl"/>
              <a:t>www.piacere-project.eu</a:t>
            </a:r>
            <a:r>
              <a:rPr lang="sl-SI"/>
              <a:t>  //  Contact</a:t>
            </a:r>
            <a:endParaRPr lang="en-US"/>
          </a:p>
        </p:txBody>
      </p:sp>
      <p:pic>
        <p:nvPicPr>
          <p:cNvPr id="16" name="Slika 15">
            <a:extLst>
              <a:ext uri="{FF2B5EF4-FFF2-40B4-BE49-F238E27FC236}">
                <a16:creationId xmlns:a16="http://schemas.microsoft.com/office/drawing/2014/main" id="{AABB7AE9-7CA4-4C74-B989-081C9ED66B9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727936" y="866317"/>
            <a:ext cx="2736128" cy="831782"/>
          </a:xfrm>
          <a:prstGeom prst="rect">
            <a:avLst/>
          </a:prstGeom>
        </p:spPr>
      </p:pic>
    </p:spTree>
    <p:extLst>
      <p:ext uri="{BB962C8B-B14F-4D97-AF65-F5344CB8AC3E}">
        <p14:creationId xmlns:p14="http://schemas.microsoft.com/office/powerpoint/2010/main" val="1821746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pic>
        <p:nvPicPr>
          <p:cNvPr id="5" name="Slika 4" descr="Slika, ki vsebuje besede sneg, zunanje, noč, svetlo&#10;&#10;Opis je samodejno ustvarjen">
            <a:extLst>
              <a:ext uri="{FF2B5EF4-FFF2-40B4-BE49-F238E27FC236}">
                <a16:creationId xmlns:a16="http://schemas.microsoft.com/office/drawing/2014/main" id="{ECDD1844-86E2-406B-865F-6E24A5C6BF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Naslov 1">
            <a:extLst>
              <a:ext uri="{FF2B5EF4-FFF2-40B4-BE49-F238E27FC236}">
                <a16:creationId xmlns:a16="http://schemas.microsoft.com/office/drawing/2014/main" id="{243443AB-5BAB-45EA-A005-E143A674470B}"/>
              </a:ext>
            </a:extLst>
          </p:cNvPr>
          <p:cNvSpPr>
            <a:spLocks noGrp="1"/>
          </p:cNvSpPr>
          <p:nvPr>
            <p:ph type="ctrTitle"/>
          </p:nvPr>
        </p:nvSpPr>
        <p:spPr>
          <a:xfrm>
            <a:off x="1523999" y="2227322"/>
            <a:ext cx="9144000" cy="1655763"/>
          </a:xfrm>
        </p:spPr>
        <p:txBody>
          <a:bodyPr anchor="b">
            <a:normAutofit/>
          </a:bodyPr>
          <a:lstStyle>
            <a:lvl1pPr algn="ctr">
              <a:defRPr sz="4800" b="1">
                <a:solidFill>
                  <a:schemeClr val="bg1"/>
                </a:solidFill>
                <a:latin typeface="Montserrat" panose="00000500000000000000" pitchFamily="2" charset="0"/>
                <a:ea typeface="Tahoma" panose="020B0604030504040204" pitchFamily="34" charset="0"/>
                <a:cs typeface="Tahoma" panose="020B0604030504040204" pitchFamily="34" charset="0"/>
              </a:defRPr>
            </a:lvl1pPr>
          </a:lstStyle>
          <a:p>
            <a:r>
              <a:rPr lang="es-ES"/>
              <a:t>Haga clic para modificar el estilo de título del patrón</a:t>
            </a:r>
            <a:endParaRPr lang="en-US"/>
          </a:p>
        </p:txBody>
      </p:sp>
      <p:sp>
        <p:nvSpPr>
          <p:cNvPr id="3" name="Podnaslov 2">
            <a:extLst>
              <a:ext uri="{FF2B5EF4-FFF2-40B4-BE49-F238E27FC236}">
                <a16:creationId xmlns:a16="http://schemas.microsoft.com/office/drawing/2014/main" id="{4D0B6AE4-C359-4907-8DD7-FE213FF78E8D}"/>
              </a:ext>
            </a:extLst>
          </p:cNvPr>
          <p:cNvSpPr>
            <a:spLocks noGrp="1"/>
          </p:cNvSpPr>
          <p:nvPr>
            <p:ph type="subTitle" idx="1"/>
          </p:nvPr>
        </p:nvSpPr>
        <p:spPr>
          <a:xfrm>
            <a:off x="1523999" y="4129531"/>
            <a:ext cx="9144000" cy="536513"/>
          </a:xfrm>
        </p:spPr>
        <p:txBody>
          <a:bodyPr/>
          <a:lstStyle>
            <a:lvl1pPr marL="0" indent="0" algn="ctr">
              <a:buNone/>
              <a:defRPr sz="2400">
                <a:solidFill>
                  <a:schemeClr val="bg1"/>
                </a:solidFill>
                <a:latin typeface="Montserrat" panose="00000500000000000000" pitchFamily="2"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pic>
        <p:nvPicPr>
          <p:cNvPr id="8" name="Slika 7">
            <a:extLst>
              <a:ext uri="{FF2B5EF4-FFF2-40B4-BE49-F238E27FC236}">
                <a16:creationId xmlns:a16="http://schemas.microsoft.com/office/drawing/2014/main" id="{65FF57EE-D0A4-4DED-B9FD-0AD7104FCC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72057" y="6286389"/>
            <a:ext cx="612766" cy="407667"/>
          </a:xfrm>
          <a:prstGeom prst="rect">
            <a:avLst/>
          </a:prstGeom>
        </p:spPr>
      </p:pic>
      <p:sp>
        <p:nvSpPr>
          <p:cNvPr id="10" name="PoljeZBesedilom 9">
            <a:extLst>
              <a:ext uri="{FF2B5EF4-FFF2-40B4-BE49-F238E27FC236}">
                <a16:creationId xmlns:a16="http://schemas.microsoft.com/office/drawing/2014/main" id="{E4B0F681-EBCD-462B-81B3-CB4F041B53C4}"/>
              </a:ext>
            </a:extLst>
          </p:cNvPr>
          <p:cNvSpPr txBox="1"/>
          <p:nvPr userDrawn="1"/>
        </p:nvSpPr>
        <p:spPr>
          <a:xfrm>
            <a:off x="9384823" y="6259810"/>
            <a:ext cx="2807177" cy="415498"/>
          </a:xfrm>
          <a:prstGeom prst="rect">
            <a:avLst/>
          </a:prstGeom>
          <a:noFill/>
        </p:spPr>
        <p:txBody>
          <a:bodyPr wrap="square" rtlCol="0">
            <a:spAutoFit/>
          </a:bodyPr>
          <a:lstStyle/>
          <a:p>
            <a:pPr algn="l"/>
            <a:r>
              <a:rPr lang="en-US" sz="700" b="0" i="0" kern="1200">
                <a:solidFill>
                  <a:schemeClr val="bg1"/>
                </a:solidFill>
                <a:effectLst/>
                <a:latin typeface="Montserrat" panose="00000500000000000000" pitchFamily="2" charset="0"/>
                <a:ea typeface="Tahoma" panose="020B0604030504040204" pitchFamily="34" charset="0"/>
                <a:cs typeface="Tahoma" panose="020B0604030504040204" pitchFamily="34" charset="0"/>
              </a:rPr>
              <a:t>This project has received funding from the European Union’s Horizon 2020 research and innovation </a:t>
            </a:r>
            <a:endParaRPr lang="sl-SI" sz="700" b="0" i="0" kern="1200">
              <a:solidFill>
                <a:schemeClr val="bg1"/>
              </a:solidFill>
              <a:effectLst/>
              <a:latin typeface="Montserrat" panose="00000500000000000000" pitchFamily="2" charset="0"/>
              <a:ea typeface="Tahoma" panose="020B0604030504040204" pitchFamily="34" charset="0"/>
              <a:cs typeface="Tahoma" panose="020B0604030504040204" pitchFamily="34" charset="0"/>
            </a:endParaRPr>
          </a:p>
          <a:p>
            <a:pPr algn="l"/>
            <a:r>
              <a:rPr lang="en-US" sz="700" b="0" i="0" kern="1200" err="1">
                <a:solidFill>
                  <a:schemeClr val="bg1"/>
                </a:solidFill>
                <a:effectLst/>
                <a:latin typeface="Montserrat" panose="00000500000000000000" pitchFamily="2" charset="0"/>
                <a:ea typeface="Tahoma" panose="020B0604030504040204" pitchFamily="34" charset="0"/>
                <a:cs typeface="Tahoma" panose="020B0604030504040204" pitchFamily="34" charset="0"/>
              </a:rPr>
              <a:t>programme</a:t>
            </a:r>
            <a:r>
              <a:rPr lang="en-US" sz="700" b="0" i="0" kern="1200">
                <a:solidFill>
                  <a:schemeClr val="bg1"/>
                </a:solidFill>
                <a:effectLst/>
                <a:latin typeface="Montserrat" panose="00000500000000000000" pitchFamily="2" charset="0"/>
                <a:ea typeface="Tahoma" panose="020B0604030504040204" pitchFamily="34" charset="0"/>
                <a:cs typeface="Tahoma" panose="020B0604030504040204" pitchFamily="34" charset="0"/>
              </a:rPr>
              <a:t> under grant agreement No. 101000162.</a:t>
            </a:r>
            <a:endParaRPr lang="en-US" sz="700">
              <a:solidFill>
                <a:schemeClr val="bg1"/>
              </a:solidFill>
              <a:latin typeface="Montserrat" panose="00000500000000000000" pitchFamily="2" charset="0"/>
              <a:ea typeface="Tahoma" panose="020B0604030504040204" pitchFamily="34" charset="0"/>
              <a:cs typeface="Tahoma" panose="020B0604030504040204" pitchFamily="34" charset="0"/>
            </a:endParaRPr>
          </a:p>
        </p:txBody>
      </p:sp>
      <p:pic>
        <p:nvPicPr>
          <p:cNvPr id="11" name="Slika 10">
            <a:extLst>
              <a:ext uri="{FF2B5EF4-FFF2-40B4-BE49-F238E27FC236}">
                <a16:creationId xmlns:a16="http://schemas.microsoft.com/office/drawing/2014/main" id="{1CB29882-5C45-486F-812F-08E2CB6FBDD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27936" y="866317"/>
            <a:ext cx="2736128" cy="831783"/>
          </a:xfrm>
          <a:prstGeom prst="rect">
            <a:avLst/>
          </a:prstGeom>
        </p:spPr>
      </p:pic>
    </p:spTree>
    <p:extLst>
      <p:ext uri="{BB962C8B-B14F-4D97-AF65-F5344CB8AC3E}">
        <p14:creationId xmlns:p14="http://schemas.microsoft.com/office/powerpoint/2010/main" val="2852862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886A5F3-B0E5-4F48-A76F-ED49A24FD101}"/>
              </a:ext>
            </a:extLst>
          </p:cNvPr>
          <p:cNvSpPr>
            <a:spLocks noGrp="1"/>
          </p:cNvSpPr>
          <p:nvPr>
            <p:ph type="title"/>
          </p:nvPr>
        </p:nvSpPr>
        <p:spPr>
          <a:xfrm>
            <a:off x="838199" y="365125"/>
            <a:ext cx="9717053" cy="1325563"/>
          </a:xfrm>
        </p:spPr>
        <p:txBody>
          <a:bodyPr>
            <a:normAutofit/>
          </a:bodyPr>
          <a:lstStyle>
            <a:lvl1pPr algn="ctr">
              <a:defRPr sz="3600" b="1">
                <a:solidFill>
                  <a:srgbClr val="104448"/>
                </a:solidFill>
                <a:latin typeface="Montserrat" panose="00000500000000000000" pitchFamily="2" charset="0"/>
                <a:ea typeface="Tahoma" panose="020B0604030504040204" pitchFamily="34" charset="0"/>
                <a:cs typeface="Tahoma" panose="020B0604030504040204" pitchFamily="34" charset="0"/>
              </a:defRPr>
            </a:lvl1pPr>
          </a:lstStyle>
          <a:p>
            <a:r>
              <a:rPr lang="es-ES"/>
              <a:t>Haga clic para modificar el estilo de título del patrón</a:t>
            </a:r>
            <a:endParaRPr lang="en-US"/>
          </a:p>
        </p:txBody>
      </p:sp>
      <p:sp>
        <p:nvSpPr>
          <p:cNvPr id="3" name="Označba mesta vsebine 2">
            <a:extLst>
              <a:ext uri="{FF2B5EF4-FFF2-40B4-BE49-F238E27FC236}">
                <a16:creationId xmlns:a16="http://schemas.microsoft.com/office/drawing/2014/main" id="{5C1DDF07-ACA6-41A9-AEBB-1EA7939F5518}"/>
              </a:ext>
            </a:extLst>
          </p:cNvPr>
          <p:cNvSpPr>
            <a:spLocks noGrp="1"/>
          </p:cNvSpPr>
          <p:nvPr>
            <p:ph idx="1"/>
          </p:nvPr>
        </p:nvSpPr>
        <p:spPr/>
        <p:txBody>
          <a:bodyPr/>
          <a:lstStyle>
            <a:lvl1pPr marL="228600" indent="-228600">
              <a:buClr>
                <a:srgbClr val="00B07A"/>
              </a:buClr>
              <a:buFont typeface="Wingdings" panose="05000000000000000000" pitchFamily="2" charset="2"/>
              <a:buChar char="§"/>
              <a:defRPr>
                <a:solidFill>
                  <a:srgbClr val="263238"/>
                </a:solidFill>
                <a:latin typeface="Montserrat" panose="00000500000000000000" pitchFamily="2" charset="0"/>
                <a:ea typeface="Tahoma" panose="020B0604030504040204" pitchFamily="34" charset="0"/>
                <a:cs typeface="Tahoma" panose="020B0604030504040204" pitchFamily="34" charset="0"/>
              </a:defRPr>
            </a:lvl1pPr>
            <a:lvl2pPr>
              <a:buClr>
                <a:srgbClr val="00B07A"/>
              </a:buClr>
              <a:defRPr>
                <a:solidFill>
                  <a:srgbClr val="263238"/>
                </a:solidFill>
                <a:latin typeface="Montserrat" panose="00000500000000000000" pitchFamily="2" charset="0"/>
                <a:ea typeface="Tahoma" panose="020B0604030504040204" pitchFamily="34" charset="0"/>
                <a:cs typeface="Tahoma" panose="020B0604030504040204" pitchFamily="34" charset="0"/>
              </a:defRPr>
            </a:lvl2pPr>
            <a:lvl3pPr>
              <a:defRPr>
                <a:solidFill>
                  <a:srgbClr val="263238"/>
                </a:solidFill>
                <a:latin typeface="Montserrat" panose="00000500000000000000" pitchFamily="2" charset="0"/>
                <a:ea typeface="Tahoma" panose="020B0604030504040204" pitchFamily="34" charset="0"/>
                <a:cs typeface="Tahoma" panose="020B0604030504040204" pitchFamily="34" charset="0"/>
              </a:defRPr>
            </a:lvl3pPr>
            <a:lvl4pPr>
              <a:defRPr>
                <a:solidFill>
                  <a:srgbClr val="263238"/>
                </a:solidFill>
                <a:latin typeface="Montserrat" panose="00000500000000000000" pitchFamily="2" charset="0"/>
                <a:ea typeface="Tahoma" panose="020B0604030504040204" pitchFamily="34" charset="0"/>
                <a:cs typeface="Tahoma" panose="020B0604030504040204" pitchFamily="34" charset="0"/>
              </a:defRPr>
            </a:lvl4pPr>
            <a:lvl5pPr>
              <a:defRPr>
                <a:solidFill>
                  <a:srgbClr val="263238"/>
                </a:solidFill>
                <a:latin typeface="Montserrat" panose="00000500000000000000" pitchFamily="2" charset="0"/>
                <a:ea typeface="Tahoma" panose="020B0604030504040204" pitchFamily="34" charset="0"/>
                <a:cs typeface="Tahoma" panose="020B060403050404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9" name="Označba mesta datuma 3">
            <a:extLst>
              <a:ext uri="{FF2B5EF4-FFF2-40B4-BE49-F238E27FC236}">
                <a16:creationId xmlns:a16="http://schemas.microsoft.com/office/drawing/2014/main" id="{69DF9E31-71EA-4A0B-B0A2-8EE95F5FFE00}"/>
              </a:ext>
            </a:extLst>
          </p:cNvPr>
          <p:cNvSpPr>
            <a:spLocks noGrp="1"/>
          </p:cNvSpPr>
          <p:nvPr>
            <p:ph type="dt" sz="half" idx="10"/>
          </p:nvPr>
        </p:nvSpPr>
        <p:spPr>
          <a:xfrm>
            <a:off x="9190672" y="6356350"/>
            <a:ext cx="2743200" cy="365125"/>
          </a:xfrm>
        </p:spPr>
        <p:txBody>
          <a:bodyPr/>
          <a:lstStyle>
            <a:lvl1pPr>
              <a:defRPr sz="1000" b="1">
                <a:solidFill>
                  <a:srgbClr val="00B07A"/>
                </a:solidFill>
                <a:latin typeface="Montserrat" panose="00000500000000000000" pitchFamily="2" charset="0"/>
                <a:ea typeface="Tahoma" panose="020B0604030504040204" pitchFamily="34" charset="0"/>
                <a:cs typeface="Tahoma" panose="020B0604030504040204" pitchFamily="34" charset="0"/>
              </a:defRPr>
            </a:lvl1pPr>
          </a:lstStyle>
          <a:p>
            <a:pPr algn="r"/>
            <a:fld id="{222071E9-77D0-4704-83CB-39AC367E13A9}" type="datetime1">
              <a:rPr lang="en-GB" smtClean="0"/>
              <a:t>25/03/2024</a:t>
            </a:fld>
            <a:endParaRPr lang="en-US"/>
          </a:p>
        </p:txBody>
      </p:sp>
      <p:sp>
        <p:nvSpPr>
          <p:cNvPr id="11" name="Označba mesta noge 4">
            <a:extLst>
              <a:ext uri="{FF2B5EF4-FFF2-40B4-BE49-F238E27FC236}">
                <a16:creationId xmlns:a16="http://schemas.microsoft.com/office/drawing/2014/main" id="{0FCB0610-59C7-412A-BEDD-D621C4DD7F26}"/>
              </a:ext>
            </a:extLst>
          </p:cNvPr>
          <p:cNvSpPr>
            <a:spLocks noGrp="1"/>
          </p:cNvSpPr>
          <p:nvPr>
            <p:ph type="ftr" sz="quarter" idx="11"/>
          </p:nvPr>
        </p:nvSpPr>
        <p:spPr>
          <a:xfrm>
            <a:off x="258128" y="6356350"/>
            <a:ext cx="1764636" cy="365125"/>
          </a:xfrm>
        </p:spPr>
        <p:txBody>
          <a:bodyPr/>
          <a:lstStyle>
            <a:lvl1pPr algn="l">
              <a:defRPr sz="1000" b="1">
                <a:solidFill>
                  <a:srgbClr val="00B07A"/>
                </a:solidFill>
                <a:latin typeface="Montserrat" panose="00000500000000000000" pitchFamily="2" charset="0"/>
                <a:ea typeface="Tahoma" panose="020B0604030504040204" pitchFamily="34" charset="0"/>
                <a:cs typeface="Tahoma" panose="020B0604030504040204" pitchFamily="34" charset="0"/>
              </a:defRPr>
            </a:lvl1pPr>
          </a:lstStyle>
          <a:p>
            <a:pPr algn="l"/>
            <a:r>
              <a:rPr lang="en-US"/>
              <a:t>GA 101000162</a:t>
            </a:r>
          </a:p>
        </p:txBody>
      </p:sp>
      <p:pic>
        <p:nvPicPr>
          <p:cNvPr id="17" name="Slika 16">
            <a:extLst>
              <a:ext uri="{FF2B5EF4-FFF2-40B4-BE49-F238E27FC236}">
                <a16:creationId xmlns:a16="http://schemas.microsoft.com/office/drawing/2014/main" id="{5B8A74DF-A498-469C-91D6-C9F420EF500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55253" y="258129"/>
            <a:ext cx="1378619" cy="419100"/>
          </a:xfrm>
          <a:prstGeom prst="rect">
            <a:avLst/>
          </a:prstGeom>
        </p:spPr>
      </p:pic>
      <p:sp>
        <p:nvSpPr>
          <p:cNvPr id="7" name="Označba mesta noge 4">
            <a:extLst>
              <a:ext uri="{FF2B5EF4-FFF2-40B4-BE49-F238E27FC236}">
                <a16:creationId xmlns:a16="http://schemas.microsoft.com/office/drawing/2014/main" id="{1FDB2224-11E7-4E97-903F-C0F67C0B6BC9}"/>
              </a:ext>
            </a:extLst>
          </p:cNvPr>
          <p:cNvSpPr txBox="1">
            <a:spLocks/>
          </p:cNvSpPr>
          <p:nvPr userDrawn="1"/>
        </p:nvSpPr>
        <p:spPr>
          <a:xfrm>
            <a:off x="5578274" y="6356350"/>
            <a:ext cx="1764636" cy="365125"/>
          </a:xfrm>
          <a:prstGeom prst="rect">
            <a:avLst/>
          </a:prstGeom>
        </p:spPr>
        <p:txBody>
          <a:bodyPr vert="horz" lIns="91440" tIns="45720" rIns="91440" bIns="45720" rtlCol="0" anchor="ctr"/>
          <a:lstStyle>
            <a:defPPr>
              <a:defRPr lang="en-US"/>
            </a:defPPr>
            <a:lvl1pPr marL="0" algn="l" defTabSz="914400" rtl="0" eaLnBrk="1" latinLnBrk="0" hangingPunct="1">
              <a:defRPr sz="1000" b="1" kern="1200">
                <a:solidFill>
                  <a:srgbClr val="00B07A"/>
                </a:solidFill>
                <a:latin typeface="Montserrat" panose="00000500000000000000" pitchFamily="2" charset="0"/>
                <a:ea typeface="Tahoma" panose="020B0604030504040204" pitchFamily="34" charset="0"/>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CEB998-1E09-4872-8D29-33B70A0CB1F6}" type="slidenum">
              <a:rPr lang="en-US" smtClean="0"/>
              <a:t>‹#›</a:t>
            </a:fld>
            <a:endParaRPr lang="en-US"/>
          </a:p>
        </p:txBody>
      </p:sp>
    </p:spTree>
    <p:extLst>
      <p:ext uri="{BB962C8B-B14F-4D97-AF65-F5344CB8AC3E}">
        <p14:creationId xmlns:p14="http://schemas.microsoft.com/office/powerpoint/2010/main" val="184009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Glava odseka">
    <p:bg>
      <p:bgPr>
        <a:solidFill>
          <a:srgbClr val="104448">
            <a:alpha val="10000"/>
          </a:srgbClr>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44A866C-20AB-41BD-A266-2E84D444A473}"/>
              </a:ext>
            </a:extLst>
          </p:cNvPr>
          <p:cNvSpPr>
            <a:spLocks noGrp="1"/>
          </p:cNvSpPr>
          <p:nvPr>
            <p:ph type="title"/>
          </p:nvPr>
        </p:nvSpPr>
        <p:spPr>
          <a:xfrm>
            <a:off x="831850" y="2209800"/>
            <a:ext cx="10515600" cy="1415415"/>
          </a:xfrm>
        </p:spPr>
        <p:txBody>
          <a:bodyPr anchor="b">
            <a:normAutofit/>
          </a:bodyPr>
          <a:lstStyle>
            <a:lvl1pPr algn="ctr">
              <a:defRPr sz="4400" b="1">
                <a:solidFill>
                  <a:srgbClr val="104448"/>
                </a:solidFill>
                <a:latin typeface="Montserrat" panose="00000500000000000000" pitchFamily="2" charset="0"/>
                <a:ea typeface="Tahoma" panose="020B0604030504040204" pitchFamily="34" charset="0"/>
                <a:cs typeface="Tahoma" panose="020B0604030504040204" pitchFamily="34" charset="0"/>
              </a:defRPr>
            </a:lvl1pPr>
          </a:lstStyle>
          <a:p>
            <a:r>
              <a:rPr lang="es-ES"/>
              <a:t>Haga clic para modificar el estilo de título del patrón</a:t>
            </a:r>
            <a:endParaRPr lang="en-US"/>
          </a:p>
        </p:txBody>
      </p:sp>
      <p:sp>
        <p:nvSpPr>
          <p:cNvPr id="3" name="Označba mesta besedila 2">
            <a:extLst>
              <a:ext uri="{FF2B5EF4-FFF2-40B4-BE49-F238E27FC236}">
                <a16:creationId xmlns:a16="http://schemas.microsoft.com/office/drawing/2014/main" id="{25562589-249B-4D14-8AAA-5497EC5905C0}"/>
              </a:ext>
            </a:extLst>
          </p:cNvPr>
          <p:cNvSpPr>
            <a:spLocks noGrp="1"/>
          </p:cNvSpPr>
          <p:nvPr>
            <p:ph type="body" idx="1"/>
          </p:nvPr>
        </p:nvSpPr>
        <p:spPr>
          <a:xfrm>
            <a:off x="831850" y="3880803"/>
            <a:ext cx="10515600" cy="1500187"/>
          </a:xfrm>
        </p:spPr>
        <p:txBody>
          <a:bodyPr/>
          <a:lstStyle>
            <a:lvl1pPr marL="0" indent="0" algn="ctr">
              <a:buNone/>
              <a:defRPr sz="2400">
                <a:solidFill>
                  <a:srgbClr val="104448"/>
                </a:solidFill>
                <a:latin typeface="Montserrat" panose="00000500000000000000" pitchFamily="2" charset="0"/>
                <a:ea typeface="Tahoma" panose="020B0604030504040204" pitchFamily="34" charset="0"/>
                <a:cs typeface="Tahoma" panose="020B060403050404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14" name="Označba mesta datuma 3">
            <a:extLst>
              <a:ext uri="{FF2B5EF4-FFF2-40B4-BE49-F238E27FC236}">
                <a16:creationId xmlns:a16="http://schemas.microsoft.com/office/drawing/2014/main" id="{C586E24F-23D4-4D88-9AA5-DE908D08B975}"/>
              </a:ext>
            </a:extLst>
          </p:cNvPr>
          <p:cNvSpPr>
            <a:spLocks noGrp="1"/>
          </p:cNvSpPr>
          <p:nvPr>
            <p:ph type="dt" sz="half" idx="10"/>
          </p:nvPr>
        </p:nvSpPr>
        <p:spPr>
          <a:xfrm>
            <a:off x="9190672" y="6356350"/>
            <a:ext cx="2743200" cy="365125"/>
          </a:xfrm>
        </p:spPr>
        <p:txBody>
          <a:bodyPr/>
          <a:lstStyle>
            <a:lvl1pPr>
              <a:defRPr sz="1000" b="1">
                <a:solidFill>
                  <a:srgbClr val="00B07A"/>
                </a:solidFill>
                <a:latin typeface="Montserrat" panose="00000500000000000000" pitchFamily="2" charset="0"/>
                <a:ea typeface="Tahoma" panose="020B0604030504040204" pitchFamily="34" charset="0"/>
                <a:cs typeface="Tahoma" panose="020B0604030504040204" pitchFamily="34" charset="0"/>
              </a:defRPr>
            </a:lvl1pPr>
          </a:lstStyle>
          <a:p>
            <a:pPr algn="r"/>
            <a:fld id="{9FA4DE4A-0287-439C-8FD8-AB7C53F9BC4E}" type="datetime1">
              <a:rPr lang="en-GB" smtClean="0"/>
              <a:t>25/03/2024</a:t>
            </a:fld>
            <a:endParaRPr lang="en-US"/>
          </a:p>
        </p:txBody>
      </p:sp>
      <p:sp>
        <p:nvSpPr>
          <p:cNvPr id="15" name="Označba mesta noge 4">
            <a:extLst>
              <a:ext uri="{FF2B5EF4-FFF2-40B4-BE49-F238E27FC236}">
                <a16:creationId xmlns:a16="http://schemas.microsoft.com/office/drawing/2014/main" id="{D3EFB50B-9079-4001-AB9C-42E1D55BA7B7}"/>
              </a:ext>
            </a:extLst>
          </p:cNvPr>
          <p:cNvSpPr>
            <a:spLocks noGrp="1"/>
          </p:cNvSpPr>
          <p:nvPr>
            <p:ph type="ftr" sz="quarter" idx="11"/>
          </p:nvPr>
        </p:nvSpPr>
        <p:spPr>
          <a:xfrm>
            <a:off x="258128" y="6356350"/>
            <a:ext cx="1515254" cy="365125"/>
          </a:xfrm>
        </p:spPr>
        <p:txBody>
          <a:bodyPr/>
          <a:lstStyle>
            <a:lvl1pPr algn="l">
              <a:defRPr sz="1000" b="1">
                <a:solidFill>
                  <a:srgbClr val="00B07A"/>
                </a:solidFill>
                <a:latin typeface="Montserrat" panose="00000500000000000000" pitchFamily="2" charset="0"/>
                <a:ea typeface="Tahoma" panose="020B0604030504040204" pitchFamily="34" charset="0"/>
                <a:cs typeface="Tahoma" panose="020B0604030504040204" pitchFamily="34" charset="0"/>
              </a:defRPr>
            </a:lvl1pPr>
          </a:lstStyle>
          <a:p>
            <a:pPr algn="l"/>
            <a:r>
              <a:rPr lang="en-US"/>
              <a:t>GA 101000162</a:t>
            </a:r>
          </a:p>
        </p:txBody>
      </p:sp>
      <p:pic>
        <p:nvPicPr>
          <p:cNvPr id="16" name="Slika 15">
            <a:extLst>
              <a:ext uri="{FF2B5EF4-FFF2-40B4-BE49-F238E27FC236}">
                <a16:creationId xmlns:a16="http://schemas.microsoft.com/office/drawing/2014/main" id="{25B12599-941A-435A-AC7D-1488070DF7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55253" y="258129"/>
            <a:ext cx="1378619" cy="419100"/>
          </a:xfrm>
          <a:prstGeom prst="rect">
            <a:avLst/>
          </a:prstGeom>
        </p:spPr>
      </p:pic>
    </p:spTree>
    <p:extLst>
      <p:ext uri="{BB962C8B-B14F-4D97-AF65-F5344CB8AC3E}">
        <p14:creationId xmlns:p14="http://schemas.microsoft.com/office/powerpoint/2010/main" val="3815369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stavitev po meri">
    <p:bg>
      <p:bgPr>
        <a:solidFill>
          <a:srgbClr val="3EB970"/>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BDB9763-41FA-43F7-AA57-DC2E5FEAC5A4}"/>
              </a:ext>
            </a:extLst>
          </p:cNvPr>
          <p:cNvSpPr>
            <a:spLocks noGrp="1"/>
          </p:cNvSpPr>
          <p:nvPr>
            <p:ph type="title" hasCustomPrompt="1"/>
          </p:nvPr>
        </p:nvSpPr>
        <p:spPr>
          <a:xfrm>
            <a:off x="838200" y="2574925"/>
            <a:ext cx="10515600" cy="1325563"/>
          </a:xfrm>
        </p:spPr>
        <p:txBody>
          <a:bodyPr/>
          <a:lstStyle>
            <a:lvl1pPr algn="ctr">
              <a:defRPr b="1">
                <a:solidFill>
                  <a:schemeClr val="bg1"/>
                </a:solidFill>
                <a:latin typeface="Montserrat" panose="00000500000000000000" pitchFamily="2" charset="0"/>
                <a:ea typeface="Tahoma" panose="020B0604030504040204" pitchFamily="34" charset="0"/>
                <a:cs typeface="Tahoma" panose="020B0604030504040204" pitchFamily="34" charset="0"/>
              </a:defRPr>
            </a:lvl1pPr>
          </a:lstStyle>
          <a:p>
            <a:r>
              <a:rPr lang="es-ES_tradnl" err="1"/>
              <a:t>Thank</a:t>
            </a:r>
            <a:r>
              <a:rPr lang="es-ES_tradnl"/>
              <a:t> </a:t>
            </a:r>
            <a:r>
              <a:rPr lang="es-ES_tradnl" err="1"/>
              <a:t>You</a:t>
            </a:r>
            <a:r>
              <a:rPr lang="es-ES_tradnl"/>
              <a:t>!</a:t>
            </a:r>
            <a:endParaRPr lang="en-US"/>
          </a:p>
        </p:txBody>
      </p:sp>
      <p:sp>
        <p:nvSpPr>
          <p:cNvPr id="8" name="Označba mesta vsebine 22">
            <a:extLst>
              <a:ext uri="{FF2B5EF4-FFF2-40B4-BE49-F238E27FC236}">
                <a16:creationId xmlns:a16="http://schemas.microsoft.com/office/drawing/2014/main" id="{3FA2DBF3-6C7A-4C64-A96F-40306AD7683D}"/>
              </a:ext>
            </a:extLst>
          </p:cNvPr>
          <p:cNvSpPr>
            <a:spLocks noGrp="1"/>
          </p:cNvSpPr>
          <p:nvPr>
            <p:ph sz="quarter" idx="10" hasCustomPrompt="1"/>
          </p:nvPr>
        </p:nvSpPr>
        <p:spPr>
          <a:xfrm>
            <a:off x="1524000" y="5216594"/>
            <a:ext cx="9144000" cy="464820"/>
          </a:xfrm>
        </p:spPr>
        <p:txBody>
          <a:bodyPr>
            <a:normAutofit/>
          </a:bodyPr>
          <a:lstStyle>
            <a:lvl1pPr marL="0" indent="0" algn="ctr">
              <a:buNone/>
              <a:defRPr sz="2400">
                <a:solidFill>
                  <a:schemeClr val="bg1"/>
                </a:solidFill>
                <a:latin typeface="Montserrat" panose="00000500000000000000" pitchFamily="2" charset="0"/>
                <a:ea typeface="Tahoma" panose="020B0604030504040204" pitchFamily="34" charset="0"/>
                <a:cs typeface="Tahoma" panose="020B0604030504040204" pitchFamily="34" charset="0"/>
              </a:defRPr>
            </a:lvl1pPr>
          </a:lstStyle>
          <a:p>
            <a:pPr lvl="0"/>
            <a:r>
              <a:rPr lang="es-ES_tradnl"/>
              <a:t>www.piacere-project.eu</a:t>
            </a:r>
            <a:r>
              <a:rPr lang="sl-SI"/>
              <a:t>  //  Contact</a:t>
            </a:r>
            <a:endParaRPr lang="en-US"/>
          </a:p>
        </p:txBody>
      </p:sp>
      <p:pic>
        <p:nvPicPr>
          <p:cNvPr id="16" name="Slika 15">
            <a:extLst>
              <a:ext uri="{FF2B5EF4-FFF2-40B4-BE49-F238E27FC236}">
                <a16:creationId xmlns:a16="http://schemas.microsoft.com/office/drawing/2014/main" id="{AABB7AE9-7CA4-4C74-B989-081C9ED66B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27936" y="866317"/>
            <a:ext cx="2736128" cy="831782"/>
          </a:xfrm>
          <a:prstGeom prst="rect">
            <a:avLst/>
          </a:prstGeom>
        </p:spPr>
      </p:pic>
    </p:spTree>
    <p:extLst>
      <p:ext uri="{BB962C8B-B14F-4D97-AF65-F5344CB8AC3E}">
        <p14:creationId xmlns:p14="http://schemas.microsoft.com/office/powerpoint/2010/main" val="1821746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3B1BE26F-652A-43AD-BA30-04CCAF3DD8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endParaRPr lang="en-US"/>
          </a:p>
        </p:txBody>
      </p:sp>
      <p:sp>
        <p:nvSpPr>
          <p:cNvPr id="3" name="Označba mesta besedila 2">
            <a:extLst>
              <a:ext uri="{FF2B5EF4-FFF2-40B4-BE49-F238E27FC236}">
                <a16:creationId xmlns:a16="http://schemas.microsoft.com/office/drawing/2014/main" id="{311FA42E-DCA0-4BFD-B0FE-0294AF7FE9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a:p>
        </p:txBody>
      </p:sp>
      <p:sp>
        <p:nvSpPr>
          <p:cNvPr id="4" name="Označba mesta datuma 3">
            <a:extLst>
              <a:ext uri="{FF2B5EF4-FFF2-40B4-BE49-F238E27FC236}">
                <a16:creationId xmlns:a16="http://schemas.microsoft.com/office/drawing/2014/main" id="{32E7A15B-C4E2-4907-87B7-0EF66B2DCC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FE2FAE-A448-48F3-97A3-D81BE21A4DAC}" type="datetime1">
              <a:rPr lang="en-GB" smtClean="0"/>
              <a:t>25/03/2024</a:t>
            </a:fld>
            <a:endParaRPr lang="en-US"/>
          </a:p>
        </p:txBody>
      </p:sp>
      <p:sp>
        <p:nvSpPr>
          <p:cNvPr id="5" name="Označba mesta noge 4">
            <a:extLst>
              <a:ext uri="{FF2B5EF4-FFF2-40B4-BE49-F238E27FC236}">
                <a16:creationId xmlns:a16="http://schemas.microsoft.com/office/drawing/2014/main" id="{63B1936B-B2FB-4585-97D0-391DA6AC62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GA 101000162</a:t>
            </a:r>
          </a:p>
        </p:txBody>
      </p:sp>
      <p:sp>
        <p:nvSpPr>
          <p:cNvPr id="6" name="Označba mesta številke diapozitiva 5">
            <a:extLst>
              <a:ext uri="{FF2B5EF4-FFF2-40B4-BE49-F238E27FC236}">
                <a16:creationId xmlns:a16="http://schemas.microsoft.com/office/drawing/2014/main" id="{59C0FA26-BB61-4DCD-8E8C-9ED5236A12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3854FC-5B89-4E18-90A9-ABC679DEAAA0}" type="slidenum">
              <a:rPr lang="en-US" smtClean="0"/>
              <a:t>‹#›</a:t>
            </a:fld>
            <a:endParaRPr lang="en-US"/>
          </a:p>
        </p:txBody>
      </p:sp>
    </p:spTree>
    <p:extLst>
      <p:ext uri="{BB962C8B-B14F-4D97-AF65-F5344CB8AC3E}">
        <p14:creationId xmlns:p14="http://schemas.microsoft.com/office/powerpoint/2010/main" val="956430927"/>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49" r:id="rId5"/>
    <p:sldLayoutId id="2147483650" r:id="rId6"/>
    <p:sldLayoutId id="2147483651" r:id="rId7"/>
    <p:sldLayoutId id="2147483656" r:id="rId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61.jpe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59.png"/><Relationship Id="rId5" Type="http://schemas.openxmlformats.org/officeDocument/2006/relationships/image" Target="../media/image34.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33.png"/><Relationship Id="rId9" Type="http://schemas.openxmlformats.org/officeDocument/2006/relationships/image" Target="../media/image8.png"/><Relationship Id="rId14" Type="http://schemas.openxmlformats.org/officeDocument/2006/relationships/image" Target="../media/image62.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65.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5" Type="http://schemas.openxmlformats.org/officeDocument/2006/relationships/image" Target="../media/image67.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8.png"/><Relationship Id="rId14" Type="http://schemas.openxmlformats.org/officeDocument/2006/relationships/image" Target="../media/image66.png"/></Relationships>
</file>

<file path=ppt/slides/_rels/slide1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6.xml"/><Relationship Id="rId1" Type="http://schemas.openxmlformats.org/officeDocument/2006/relationships/video" Target="https://www.youtube.com/embed/fvpna_dbPMo?feature=oembed"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10.png"/><Relationship Id="rId21" Type="http://schemas.openxmlformats.org/officeDocument/2006/relationships/image" Target="../media/image26.png"/><Relationship Id="rId7" Type="http://schemas.openxmlformats.org/officeDocument/2006/relationships/image" Target="../media/image14.png"/><Relationship Id="rId12" Type="http://schemas.openxmlformats.org/officeDocument/2006/relationships/image" Target="../media/image18.jpeg"/><Relationship Id="rId17"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22.jpeg"/><Relationship Id="rId20"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3.png"/><Relationship Id="rId11" Type="http://schemas.microsoft.com/office/2007/relationships/hdphoto" Target="../media/hdphoto1.wdp"/><Relationship Id="rId5" Type="http://schemas.openxmlformats.org/officeDocument/2006/relationships/image" Target="../media/image12.png"/><Relationship Id="rId15" Type="http://schemas.openxmlformats.org/officeDocument/2006/relationships/image" Target="../media/image21.png"/><Relationship Id="rId10" Type="http://schemas.openxmlformats.org/officeDocument/2006/relationships/image" Target="../media/image17.png"/><Relationship Id="rId19" Type="http://schemas.openxmlformats.org/officeDocument/2006/relationships/image" Target="../media/image25.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jpe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notesSlide" Target="../notesSlides/notesSlide3.xml"/><Relationship Id="rId16"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5" Type="http://schemas.openxmlformats.org/officeDocument/2006/relationships/image" Target="../media/image43.jpe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8.png"/><Relationship Id="rId14"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8.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46.png"/><Relationship Id="rId5" Type="http://schemas.openxmlformats.org/officeDocument/2006/relationships/image" Target="../media/image34.png"/><Relationship Id="rId10" Type="http://schemas.openxmlformats.org/officeDocument/2006/relationships/image" Target="../media/image45.png"/><Relationship Id="rId4" Type="http://schemas.openxmlformats.org/officeDocument/2006/relationships/image" Target="../media/image33.png"/><Relationship Id="rId9" Type="http://schemas.openxmlformats.org/officeDocument/2006/relationships/image" Target="../media/image8.png"/><Relationship Id="rId14" Type="http://schemas.openxmlformats.org/officeDocument/2006/relationships/image" Target="../media/image49.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50.jpe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8.png"/><Relationship Id="rId14"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55.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53.png"/><Relationship Id="rId5" Type="http://schemas.openxmlformats.org/officeDocument/2006/relationships/image" Target="../media/image34.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33.png"/><Relationship Id="rId9" Type="http://schemas.openxmlformats.org/officeDocument/2006/relationships/image" Target="../media/image8.png"/><Relationship Id="rId14" Type="http://schemas.openxmlformats.org/officeDocument/2006/relationships/image" Target="../media/image5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56200C8-DDB6-4442-B6A3-BBA3EE91037D}"/>
              </a:ext>
            </a:extLst>
          </p:cNvPr>
          <p:cNvSpPr>
            <a:spLocks noGrp="1"/>
          </p:cNvSpPr>
          <p:nvPr>
            <p:ph type="ctrTitle"/>
          </p:nvPr>
        </p:nvSpPr>
        <p:spPr/>
        <p:txBody>
          <a:bodyPr>
            <a:normAutofit fontScale="90000"/>
          </a:bodyPr>
          <a:lstStyle/>
          <a:p>
            <a:pPr>
              <a:spcBef>
                <a:spcPts val="0"/>
              </a:spcBef>
              <a:buClr>
                <a:schemeClr val="lt1"/>
              </a:buClr>
              <a:buSzPts val="4800"/>
            </a:pPr>
            <a:r>
              <a:rPr lang="es-ES" sz="4300" dirty="0"/>
              <a:t>Programming trustworthy Infrastructure As Code in a sEcuRE framework [PIACERE]</a:t>
            </a:r>
            <a:endParaRPr lang="en-US" sz="4300" dirty="0"/>
          </a:p>
        </p:txBody>
      </p:sp>
      <p:sp>
        <p:nvSpPr>
          <p:cNvPr id="3" name="Podnaslov 2">
            <a:extLst>
              <a:ext uri="{FF2B5EF4-FFF2-40B4-BE49-F238E27FC236}">
                <a16:creationId xmlns:a16="http://schemas.microsoft.com/office/drawing/2014/main" id="{2DBA71C6-8826-442B-AB33-56A18AD9C77B}"/>
              </a:ext>
            </a:extLst>
          </p:cNvPr>
          <p:cNvSpPr>
            <a:spLocks noGrp="1"/>
          </p:cNvSpPr>
          <p:nvPr>
            <p:ph type="subTitle" idx="1"/>
          </p:nvPr>
        </p:nvSpPr>
        <p:spPr/>
        <p:txBody>
          <a:bodyPr vert="horz" lIns="91440" tIns="45720" rIns="91440" bIns="45720" rtlCol="0" anchor="t">
            <a:normAutofit fontScale="25000" lnSpcReduction="20000"/>
          </a:bodyPr>
          <a:lstStyle/>
          <a:p>
            <a:r>
              <a:rPr lang="en-US" sz="6400" dirty="0">
                <a:latin typeface="Montserrat"/>
                <a:ea typeface="Tahoma"/>
                <a:cs typeface="Tahoma"/>
              </a:rPr>
              <a:t>March 26</a:t>
            </a:r>
            <a:endParaRPr lang="en-US" sz="6400" dirty="0"/>
          </a:p>
          <a:p>
            <a:r>
              <a:rPr lang="en-US" sz="9600" b="1" dirty="0" err="1">
                <a:latin typeface="Montserrat"/>
                <a:ea typeface="Tahoma"/>
                <a:cs typeface="Tahoma"/>
              </a:rPr>
              <a:t>EUCloudEdgeIoT.eu</a:t>
            </a:r>
            <a:r>
              <a:rPr lang="en-US" sz="9600" b="1" dirty="0">
                <a:latin typeface="Montserrat"/>
                <a:ea typeface="Tahoma"/>
                <a:cs typeface="Tahoma"/>
              </a:rPr>
              <a:t> RIA Showcase</a:t>
            </a:r>
            <a:endParaRPr lang="en-US" sz="3600" b="1" dirty="0"/>
          </a:p>
        </p:txBody>
      </p:sp>
      <p:sp>
        <p:nvSpPr>
          <p:cNvPr id="6" name="TextBox 4">
            <a:extLst>
              <a:ext uri="{FF2B5EF4-FFF2-40B4-BE49-F238E27FC236}">
                <a16:creationId xmlns:a16="http://schemas.microsoft.com/office/drawing/2014/main" id="{4EEF89DB-3AB3-4F60-806E-6CE24E04084C}"/>
              </a:ext>
            </a:extLst>
          </p:cNvPr>
          <p:cNvSpPr txBox="1"/>
          <p:nvPr/>
        </p:nvSpPr>
        <p:spPr>
          <a:xfrm>
            <a:off x="3164839" y="4666044"/>
            <a:ext cx="5862320" cy="387386"/>
          </a:xfrm>
          <a:prstGeom prst="rect">
            <a:avLst/>
          </a:prstGeom>
        </p:spPr>
        <p:txBody>
          <a:bodyPr vert="horz" lIns="91440" tIns="45720" rIns="91440" bIns="45720" rtlCol="0">
            <a:normAutofit/>
          </a:bodyPr>
          <a:lstStyle>
            <a:lvl1pPr indent="0" algn="ctr">
              <a:lnSpc>
                <a:spcPct val="90000"/>
              </a:lnSpc>
              <a:spcBef>
                <a:spcPts val="1000"/>
              </a:spcBef>
              <a:buFont typeface="Arial" panose="020B0604020202020204" pitchFamily="34" charset="0"/>
              <a:buNone/>
              <a:defRPr sz="2400">
                <a:solidFill>
                  <a:schemeClr val="bg1"/>
                </a:solidFill>
                <a:latin typeface="Montserrat" panose="00000500000000000000" pitchFamily="2" charset="0"/>
                <a:ea typeface="Tahoma" panose="020B0604030504040204" pitchFamily="34" charset="0"/>
                <a:cs typeface="Tahoma" panose="020B0604030504040204" pitchFamily="34"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endParaRPr lang="en-GB" sz="1800"/>
          </a:p>
        </p:txBody>
      </p:sp>
      <p:pic>
        <p:nvPicPr>
          <p:cNvPr id="4" name="Picture 2" descr="why, question, help, support, information, info ">
            <a:extLst>
              <a:ext uri="{FF2B5EF4-FFF2-40B4-BE49-F238E27FC236}">
                <a16:creationId xmlns:a16="http://schemas.microsoft.com/office/drawing/2014/main" id="{42A5BBA5-AEAB-BB47-ADAC-C74E2227483D}"/>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6327" y="5819890"/>
            <a:ext cx="741762" cy="741762"/>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2">
            <a:extLst>
              <a:ext uri="{FF2B5EF4-FFF2-40B4-BE49-F238E27FC236}">
                <a16:creationId xmlns:a16="http://schemas.microsoft.com/office/drawing/2014/main" id="{A1EF941F-5FE3-AA6B-F014-7D1BC49823BA}"/>
              </a:ext>
            </a:extLst>
          </p:cNvPr>
          <p:cNvSpPr txBox="1"/>
          <p:nvPr/>
        </p:nvSpPr>
        <p:spPr>
          <a:xfrm>
            <a:off x="470203" y="5247838"/>
            <a:ext cx="1327066" cy="369332"/>
          </a:xfrm>
          <a:prstGeom prst="rect">
            <a:avLst/>
          </a:prstGeom>
          <a:noFill/>
        </p:spPr>
        <p:txBody>
          <a:bodyPr wrap="square" rtlCol="0">
            <a:spAutoFit/>
          </a:bodyPr>
          <a:lstStyle/>
          <a:p>
            <a:r>
              <a:rPr lang="es-ES" b="1">
                <a:solidFill>
                  <a:schemeClr val="bg1">
                    <a:lumMod val="50000"/>
                  </a:schemeClr>
                </a:solidFill>
              </a:rPr>
              <a:t>WHY?</a:t>
            </a:r>
            <a:endParaRPr lang="en-GB" b="1">
              <a:solidFill>
                <a:schemeClr val="bg1">
                  <a:lumMod val="50000"/>
                </a:schemeClr>
              </a:solidFill>
            </a:endParaRPr>
          </a:p>
        </p:txBody>
      </p:sp>
      <p:pic>
        <p:nvPicPr>
          <p:cNvPr id="7" name="Picture 2" descr="why, question, help, support, information, info ">
            <a:extLst>
              <a:ext uri="{FF2B5EF4-FFF2-40B4-BE49-F238E27FC236}">
                <a16:creationId xmlns:a16="http://schemas.microsoft.com/office/drawing/2014/main" id="{23E7C354-C176-14E8-5EB5-0CC06541F912}"/>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31759" y="5819890"/>
            <a:ext cx="741762" cy="741762"/>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21">
            <a:extLst>
              <a:ext uri="{FF2B5EF4-FFF2-40B4-BE49-F238E27FC236}">
                <a16:creationId xmlns:a16="http://schemas.microsoft.com/office/drawing/2014/main" id="{61E13F5E-074A-01BD-D99B-2D996CC6C0D4}"/>
              </a:ext>
            </a:extLst>
          </p:cNvPr>
          <p:cNvSpPr txBox="1"/>
          <p:nvPr/>
        </p:nvSpPr>
        <p:spPr>
          <a:xfrm>
            <a:off x="2252050" y="5284015"/>
            <a:ext cx="1585451" cy="369332"/>
          </a:xfrm>
          <a:prstGeom prst="rect">
            <a:avLst/>
          </a:prstGeom>
          <a:noFill/>
        </p:spPr>
        <p:txBody>
          <a:bodyPr wrap="square" rtlCol="0">
            <a:spAutoFit/>
          </a:bodyPr>
          <a:lstStyle/>
          <a:p>
            <a:r>
              <a:rPr lang="es-ES" b="1">
                <a:solidFill>
                  <a:srgbClr val="CFDD40"/>
                </a:solidFill>
              </a:rPr>
              <a:t>WHAT?</a:t>
            </a:r>
            <a:endParaRPr lang="en-GB" b="1">
              <a:solidFill>
                <a:srgbClr val="CFDD40"/>
              </a:solidFill>
            </a:endParaRPr>
          </a:p>
        </p:txBody>
      </p:sp>
      <p:pic>
        <p:nvPicPr>
          <p:cNvPr id="9" name="Picture 2" descr="why, question, help, support, information, info ">
            <a:extLst>
              <a:ext uri="{FF2B5EF4-FFF2-40B4-BE49-F238E27FC236}">
                <a16:creationId xmlns:a16="http://schemas.microsoft.com/office/drawing/2014/main" id="{B00CE185-470A-2674-CB09-EEE672F40A36}"/>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267191" y="5819890"/>
            <a:ext cx="741762" cy="741762"/>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23">
            <a:extLst>
              <a:ext uri="{FF2B5EF4-FFF2-40B4-BE49-F238E27FC236}">
                <a16:creationId xmlns:a16="http://schemas.microsoft.com/office/drawing/2014/main" id="{9A82CF6D-BBA8-44DB-CA57-3FFC0CDED60B}"/>
              </a:ext>
            </a:extLst>
          </p:cNvPr>
          <p:cNvSpPr txBox="1"/>
          <p:nvPr/>
        </p:nvSpPr>
        <p:spPr>
          <a:xfrm>
            <a:off x="4216227" y="5284015"/>
            <a:ext cx="1585451" cy="369332"/>
          </a:xfrm>
          <a:prstGeom prst="rect">
            <a:avLst/>
          </a:prstGeom>
          <a:noFill/>
        </p:spPr>
        <p:txBody>
          <a:bodyPr wrap="square" rtlCol="0">
            <a:spAutoFit/>
          </a:bodyPr>
          <a:lstStyle/>
          <a:p>
            <a:r>
              <a:rPr lang="es-ES" b="1">
                <a:solidFill>
                  <a:schemeClr val="accent2"/>
                </a:solidFill>
              </a:rPr>
              <a:t>HOW?</a:t>
            </a:r>
            <a:endParaRPr lang="en-GB" b="1">
              <a:solidFill>
                <a:schemeClr val="accent2"/>
              </a:solidFill>
            </a:endParaRPr>
          </a:p>
        </p:txBody>
      </p:sp>
    </p:spTree>
    <p:extLst>
      <p:ext uri="{BB962C8B-B14F-4D97-AF65-F5344CB8AC3E}">
        <p14:creationId xmlns:p14="http://schemas.microsoft.com/office/powerpoint/2010/main" val="2661301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g1dcf80ac0d5_0_93"/>
          <p:cNvSpPr txBox="1"/>
          <p:nvPr/>
        </p:nvSpPr>
        <p:spPr>
          <a:xfrm>
            <a:off x="978550" y="408325"/>
            <a:ext cx="7375800" cy="747900"/>
          </a:xfrm>
          <a:prstGeom prst="rect">
            <a:avLst/>
          </a:prstGeom>
          <a:noFill/>
          <a:ln>
            <a:noFill/>
          </a:ln>
        </p:spPr>
        <p:txBody>
          <a:bodyPr spcFirstLastPara="1" wrap="square" lIns="91425" tIns="91425" rIns="91425" bIns="91425" anchor="t" anchorCtr="0">
            <a:noAutofit/>
          </a:bodyPr>
          <a:lstStyle/>
          <a:p>
            <a:pPr>
              <a:lnSpc>
                <a:spcPct val="90000"/>
              </a:lnSpc>
            </a:pPr>
            <a:r>
              <a:rPr lang="sl-SI" sz="3600" b="1" dirty="0">
                <a:solidFill>
                  <a:srgbClr val="104448"/>
                </a:solidFill>
                <a:latin typeface="Arial" panose="020B0604020202020204" pitchFamily="34" charset="0"/>
                <a:ea typeface="Impact"/>
                <a:cs typeface="Arial" panose="020B0604020202020204" pitchFamily="34" charset="0"/>
                <a:sym typeface="Impact"/>
              </a:rPr>
              <a:t>Canary Sandbox Environment</a:t>
            </a:r>
            <a:endParaRPr sz="3600" b="1" dirty="0">
              <a:solidFill>
                <a:srgbClr val="104448"/>
              </a:solidFill>
              <a:latin typeface="Arial" panose="020B0604020202020204" pitchFamily="34" charset="0"/>
              <a:ea typeface="Impact"/>
              <a:cs typeface="Arial" panose="020B0604020202020204" pitchFamily="34" charset="0"/>
              <a:sym typeface="Impact"/>
            </a:endParaRPr>
          </a:p>
        </p:txBody>
      </p:sp>
      <p:sp>
        <p:nvSpPr>
          <p:cNvPr id="516" name="Google Shape;516;g1dcf80ac0d5_0_93"/>
          <p:cNvSpPr/>
          <p:nvPr/>
        </p:nvSpPr>
        <p:spPr>
          <a:xfrm>
            <a:off x="881532" y="6276773"/>
            <a:ext cx="1566000" cy="2739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sl-SI" sz="1800" baseline="30000">
                <a:solidFill>
                  <a:srgbClr val="0070C0"/>
                </a:solidFill>
                <a:latin typeface="Impact"/>
                <a:ea typeface="Impact"/>
                <a:cs typeface="Impact"/>
                <a:sym typeface="Impact"/>
              </a:rPr>
              <a:t>www.piacere-project.eu</a:t>
            </a:r>
            <a:endParaRPr sz="1800">
              <a:solidFill>
                <a:srgbClr val="0070C0"/>
              </a:solidFill>
              <a:latin typeface="Impact"/>
              <a:ea typeface="Impact"/>
              <a:cs typeface="Impact"/>
              <a:sym typeface="Impact"/>
            </a:endParaRPr>
          </a:p>
        </p:txBody>
      </p:sp>
      <p:pic>
        <p:nvPicPr>
          <p:cNvPr id="517" name="Google Shape;517;g1dcf80ac0d5_0_93"/>
          <p:cNvPicPr preferRelativeResize="0"/>
          <p:nvPr/>
        </p:nvPicPr>
        <p:blipFill>
          <a:blip r:embed="rId3">
            <a:alphaModFix/>
          </a:blip>
          <a:stretch>
            <a:fillRect/>
          </a:stretch>
        </p:blipFill>
        <p:spPr>
          <a:xfrm>
            <a:off x="10627685" y="6197081"/>
            <a:ext cx="426368" cy="396524"/>
          </a:xfrm>
          <a:prstGeom prst="rect">
            <a:avLst/>
          </a:prstGeom>
          <a:noFill/>
          <a:ln>
            <a:noFill/>
          </a:ln>
        </p:spPr>
      </p:pic>
      <p:pic>
        <p:nvPicPr>
          <p:cNvPr id="518" name="Google Shape;518;g1dcf80ac0d5_0_93"/>
          <p:cNvPicPr preferRelativeResize="0"/>
          <p:nvPr/>
        </p:nvPicPr>
        <p:blipFill>
          <a:blip r:embed="rId4">
            <a:alphaModFix/>
          </a:blip>
          <a:stretch>
            <a:fillRect/>
          </a:stretch>
        </p:blipFill>
        <p:spPr>
          <a:xfrm>
            <a:off x="2453445" y="6197080"/>
            <a:ext cx="426368" cy="396524"/>
          </a:xfrm>
          <a:prstGeom prst="rect">
            <a:avLst/>
          </a:prstGeom>
          <a:noFill/>
          <a:ln>
            <a:noFill/>
          </a:ln>
        </p:spPr>
      </p:pic>
      <p:sp>
        <p:nvSpPr>
          <p:cNvPr id="519" name="Google Shape;519;g1dcf80ac0d5_0_93"/>
          <p:cNvSpPr/>
          <p:nvPr/>
        </p:nvSpPr>
        <p:spPr>
          <a:xfrm>
            <a:off x="2948641" y="6258452"/>
            <a:ext cx="1566000" cy="2739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sl-SI" sz="1800" baseline="30000">
                <a:solidFill>
                  <a:srgbClr val="0070C0"/>
                </a:solidFill>
                <a:latin typeface="Impact"/>
                <a:ea typeface="Impact"/>
                <a:cs typeface="Impact"/>
                <a:sym typeface="Impact"/>
              </a:rPr>
              <a:t>@PIACEREproject</a:t>
            </a:r>
            <a:endParaRPr sz="1800">
              <a:solidFill>
                <a:srgbClr val="0070C0"/>
              </a:solidFill>
              <a:latin typeface="Impact"/>
              <a:ea typeface="Impact"/>
              <a:cs typeface="Impact"/>
              <a:sym typeface="Impact"/>
            </a:endParaRPr>
          </a:p>
        </p:txBody>
      </p:sp>
      <p:pic>
        <p:nvPicPr>
          <p:cNvPr id="520" name="Google Shape;520;g1dcf80ac0d5_0_93"/>
          <p:cNvPicPr preferRelativeResize="0"/>
          <p:nvPr/>
        </p:nvPicPr>
        <p:blipFill>
          <a:blip r:embed="rId5">
            <a:alphaModFix/>
          </a:blip>
          <a:stretch>
            <a:fillRect/>
          </a:stretch>
        </p:blipFill>
        <p:spPr>
          <a:xfrm>
            <a:off x="392600" y="6215387"/>
            <a:ext cx="426366" cy="396525"/>
          </a:xfrm>
          <a:prstGeom prst="rect">
            <a:avLst/>
          </a:prstGeom>
          <a:noFill/>
          <a:ln>
            <a:noFill/>
          </a:ln>
        </p:spPr>
      </p:pic>
      <p:sp>
        <p:nvSpPr>
          <p:cNvPr id="521" name="Google Shape;521;g1dcf80ac0d5_0_93"/>
          <p:cNvSpPr/>
          <p:nvPr/>
        </p:nvSpPr>
        <p:spPr>
          <a:xfrm>
            <a:off x="4787945" y="6276788"/>
            <a:ext cx="1566000" cy="2739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sl-SI" sz="1800" baseline="30000">
                <a:solidFill>
                  <a:srgbClr val="0070C0"/>
                </a:solidFill>
                <a:latin typeface="Impact"/>
                <a:ea typeface="Impact"/>
                <a:cs typeface="Impact"/>
                <a:sym typeface="Impact"/>
              </a:rPr>
              <a:t>@PIACERE project H2020</a:t>
            </a:r>
            <a:endParaRPr sz="1800">
              <a:solidFill>
                <a:srgbClr val="0070C0"/>
              </a:solidFill>
              <a:latin typeface="Impact"/>
              <a:ea typeface="Impact"/>
              <a:cs typeface="Impact"/>
              <a:sym typeface="Impact"/>
            </a:endParaRPr>
          </a:p>
        </p:txBody>
      </p:sp>
      <p:pic>
        <p:nvPicPr>
          <p:cNvPr id="522" name="Google Shape;522;g1dcf80ac0d5_0_93"/>
          <p:cNvPicPr preferRelativeResize="0"/>
          <p:nvPr/>
        </p:nvPicPr>
        <p:blipFill>
          <a:blip r:embed="rId6">
            <a:alphaModFix/>
          </a:blip>
          <a:stretch>
            <a:fillRect/>
          </a:stretch>
        </p:blipFill>
        <p:spPr>
          <a:xfrm>
            <a:off x="4241844" y="6215372"/>
            <a:ext cx="426366" cy="396524"/>
          </a:xfrm>
          <a:prstGeom prst="rect">
            <a:avLst/>
          </a:prstGeom>
          <a:noFill/>
          <a:ln>
            <a:noFill/>
          </a:ln>
        </p:spPr>
      </p:pic>
      <p:pic>
        <p:nvPicPr>
          <p:cNvPr id="523" name="Google Shape;523;g1dcf80ac0d5_0_93"/>
          <p:cNvPicPr preferRelativeResize="0"/>
          <p:nvPr/>
        </p:nvPicPr>
        <p:blipFill>
          <a:blip r:embed="rId7">
            <a:alphaModFix/>
          </a:blip>
          <a:stretch>
            <a:fillRect/>
          </a:stretch>
        </p:blipFill>
        <p:spPr>
          <a:xfrm>
            <a:off x="6301475" y="6158875"/>
            <a:ext cx="774968" cy="509577"/>
          </a:xfrm>
          <a:prstGeom prst="rect">
            <a:avLst/>
          </a:prstGeom>
          <a:noFill/>
          <a:ln>
            <a:noFill/>
          </a:ln>
        </p:spPr>
      </p:pic>
      <p:sp>
        <p:nvSpPr>
          <p:cNvPr id="524" name="Google Shape;524;g1dcf80ac0d5_0_93"/>
          <p:cNvSpPr/>
          <p:nvPr/>
        </p:nvSpPr>
        <p:spPr>
          <a:xfrm>
            <a:off x="7045502" y="6258467"/>
            <a:ext cx="1566000" cy="2739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sl-SI" sz="1800" baseline="30000">
                <a:solidFill>
                  <a:srgbClr val="0070C0"/>
                </a:solidFill>
                <a:latin typeface="Impact"/>
                <a:ea typeface="Impact"/>
                <a:cs typeface="Impact"/>
                <a:sym typeface="Impact"/>
              </a:rPr>
              <a:t>@PIACERE project</a:t>
            </a:r>
            <a:endParaRPr sz="1800">
              <a:solidFill>
                <a:srgbClr val="0070C0"/>
              </a:solidFill>
              <a:latin typeface="Impact"/>
              <a:ea typeface="Impact"/>
              <a:cs typeface="Impact"/>
              <a:sym typeface="Impact"/>
            </a:endParaRPr>
          </a:p>
        </p:txBody>
      </p:sp>
      <p:pic>
        <p:nvPicPr>
          <p:cNvPr id="525" name="Google Shape;525;g1dcf80ac0d5_0_93"/>
          <p:cNvPicPr preferRelativeResize="0"/>
          <p:nvPr/>
        </p:nvPicPr>
        <p:blipFill>
          <a:blip r:embed="rId8">
            <a:alphaModFix/>
          </a:blip>
          <a:stretch>
            <a:fillRect/>
          </a:stretch>
        </p:blipFill>
        <p:spPr>
          <a:xfrm>
            <a:off x="8348642" y="6198986"/>
            <a:ext cx="1055959" cy="392723"/>
          </a:xfrm>
          <a:prstGeom prst="rect">
            <a:avLst/>
          </a:prstGeom>
          <a:noFill/>
          <a:ln>
            <a:noFill/>
          </a:ln>
        </p:spPr>
      </p:pic>
      <p:sp>
        <p:nvSpPr>
          <p:cNvPr id="526" name="Google Shape;526;g1dcf80ac0d5_0_93"/>
          <p:cNvSpPr/>
          <p:nvPr/>
        </p:nvSpPr>
        <p:spPr>
          <a:xfrm>
            <a:off x="9331149" y="6258452"/>
            <a:ext cx="1566000" cy="2739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sl-SI" sz="1800" baseline="30000">
                <a:solidFill>
                  <a:srgbClr val="0070C0"/>
                </a:solidFill>
                <a:latin typeface="Impact"/>
                <a:ea typeface="Impact"/>
                <a:cs typeface="Impact"/>
                <a:sym typeface="Impact"/>
              </a:rPr>
              <a:t>@PIACERE</a:t>
            </a:r>
            <a:endParaRPr sz="1800">
              <a:solidFill>
                <a:srgbClr val="0070C0"/>
              </a:solidFill>
              <a:latin typeface="Impact"/>
              <a:ea typeface="Impact"/>
              <a:cs typeface="Impact"/>
              <a:sym typeface="Impact"/>
            </a:endParaRPr>
          </a:p>
        </p:txBody>
      </p:sp>
      <p:sp>
        <p:nvSpPr>
          <p:cNvPr id="527" name="Google Shape;527;g1dcf80ac0d5_0_93"/>
          <p:cNvSpPr/>
          <p:nvPr/>
        </p:nvSpPr>
        <p:spPr>
          <a:xfrm>
            <a:off x="11147803" y="6258452"/>
            <a:ext cx="1566000" cy="2739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sl-SI" sz="1800" baseline="30000">
                <a:solidFill>
                  <a:srgbClr val="0070C0"/>
                </a:solidFill>
                <a:latin typeface="Impact"/>
                <a:ea typeface="Impact"/>
                <a:cs typeface="Impact"/>
                <a:sym typeface="Impact"/>
              </a:rPr>
              <a:t>@PIACERE</a:t>
            </a:r>
            <a:endParaRPr sz="1800">
              <a:solidFill>
                <a:srgbClr val="0070C0"/>
              </a:solidFill>
              <a:latin typeface="Impact"/>
              <a:ea typeface="Impact"/>
              <a:cs typeface="Impact"/>
              <a:sym typeface="Impact"/>
            </a:endParaRPr>
          </a:p>
        </p:txBody>
      </p:sp>
      <p:sp>
        <p:nvSpPr>
          <p:cNvPr id="529" name="Google Shape;529;g1dcf80ac0d5_0_93"/>
          <p:cNvSpPr/>
          <p:nvPr/>
        </p:nvSpPr>
        <p:spPr>
          <a:xfrm>
            <a:off x="5548425" y="6488875"/>
            <a:ext cx="344700" cy="273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g1dcf80ac0d5_0_93"/>
          <p:cNvSpPr txBox="1"/>
          <p:nvPr/>
        </p:nvSpPr>
        <p:spPr>
          <a:xfrm>
            <a:off x="1035037" y="1062441"/>
            <a:ext cx="10836398" cy="1200600"/>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sl-SI" sz="2200" dirty="0">
                <a:solidFill>
                  <a:srgbClr val="104448"/>
                </a:solidFill>
                <a:latin typeface="Arial" panose="020B0604020202020204" pitchFamily="34" charset="0"/>
                <a:ea typeface="Impact"/>
                <a:cs typeface="Arial" panose="020B0604020202020204" pitchFamily="34" charset="0"/>
                <a:sym typeface="Impact"/>
              </a:rPr>
              <a:t>Allow unit testing of the behaviour of the infrastructural code on an isolated environment, which would enable the simulation of conditions for the production environment and identify some of the most common anti-patterns 	</a:t>
            </a:r>
            <a:endParaRPr lang="en-US" sz="2600" dirty="0">
              <a:solidFill>
                <a:srgbClr val="104448"/>
              </a:solidFill>
              <a:latin typeface="Arial" panose="020B0604020202020204" pitchFamily="34" charset="0"/>
              <a:ea typeface="Impact"/>
              <a:cs typeface="Arial" panose="020B0604020202020204" pitchFamily="34" charset="0"/>
            </a:endParaRPr>
          </a:p>
        </p:txBody>
      </p:sp>
      <p:pic>
        <p:nvPicPr>
          <p:cNvPr id="20" name="Picture 2" descr="why, question, help, support, information, info ">
            <a:extLst>
              <a:ext uri="{FF2B5EF4-FFF2-40B4-BE49-F238E27FC236}">
                <a16:creationId xmlns:a16="http://schemas.microsoft.com/office/drawing/2014/main" id="{B1FBC6D4-50ED-4C81-B3BF-DF4D1367785B}"/>
              </a:ext>
            </a:extLst>
          </p:cNvPr>
          <p:cNvPicPr>
            <a:picLocks noChangeAspect="1" noChangeArrowheads="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6582"/>
            <a:ext cx="651206" cy="651206"/>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90D96D8C-101B-47AA-AC0D-AB4CA5DC6E90}"/>
              </a:ext>
            </a:extLst>
          </p:cNvPr>
          <p:cNvSpPr txBox="1"/>
          <p:nvPr/>
        </p:nvSpPr>
        <p:spPr>
          <a:xfrm>
            <a:off x="651206" y="146248"/>
            <a:ext cx="1134861" cy="276999"/>
          </a:xfrm>
          <a:prstGeom prst="rect">
            <a:avLst/>
          </a:prstGeom>
          <a:noFill/>
        </p:spPr>
        <p:txBody>
          <a:bodyPr wrap="square" rtlCol="0">
            <a:spAutoFit/>
          </a:bodyPr>
          <a:lstStyle/>
          <a:p>
            <a:r>
              <a:rPr lang="es-ES" sz="1200" b="1">
                <a:solidFill>
                  <a:schemeClr val="accent1">
                    <a:lumMod val="75000"/>
                  </a:schemeClr>
                </a:solidFill>
              </a:rPr>
              <a:t>WHAT?</a:t>
            </a:r>
            <a:endParaRPr lang="en-GB" sz="1200" b="1">
              <a:solidFill>
                <a:schemeClr val="accent1">
                  <a:lumMod val="75000"/>
                </a:schemeClr>
              </a:solidFill>
            </a:endParaRPr>
          </a:p>
        </p:txBody>
      </p:sp>
      <p:sp>
        <p:nvSpPr>
          <p:cNvPr id="2" name="Google Shape;553;g1dcf80ac0d5_0_567">
            <a:extLst>
              <a:ext uri="{FF2B5EF4-FFF2-40B4-BE49-F238E27FC236}">
                <a16:creationId xmlns:a16="http://schemas.microsoft.com/office/drawing/2014/main" id="{64A4D494-B7F1-56C1-A991-8E0E9255966E}"/>
              </a:ext>
            </a:extLst>
          </p:cNvPr>
          <p:cNvSpPr txBox="1"/>
          <p:nvPr/>
        </p:nvSpPr>
        <p:spPr>
          <a:xfrm>
            <a:off x="2088534" y="4778267"/>
            <a:ext cx="3179700" cy="738900"/>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rtl="0">
              <a:spcBef>
                <a:spcPts val="0"/>
              </a:spcBef>
              <a:spcAft>
                <a:spcPts val="0"/>
              </a:spcAft>
              <a:buNone/>
            </a:pPr>
            <a:r>
              <a:rPr lang="sl-SI" sz="1800" b="1" dirty="0">
                <a:solidFill>
                  <a:srgbClr val="708924"/>
                </a:solidFill>
                <a:latin typeface="Calibri"/>
                <a:ea typeface="Calibri"/>
                <a:cs typeface="Calibri"/>
                <a:sym typeface="Calibri"/>
              </a:rPr>
              <a:t>EARLY IDENTIFICATION OF ISSUES ON IAC </a:t>
            </a:r>
            <a:endParaRPr sz="1800" b="1" dirty="0">
              <a:solidFill>
                <a:srgbClr val="708924"/>
              </a:solidFill>
              <a:latin typeface="Calibri"/>
              <a:ea typeface="Calibri"/>
              <a:cs typeface="Calibri"/>
              <a:sym typeface="Calibri"/>
            </a:endParaRPr>
          </a:p>
        </p:txBody>
      </p:sp>
      <p:sp>
        <p:nvSpPr>
          <p:cNvPr id="3" name="Google Shape;555;g1dcf80ac0d5_0_567">
            <a:extLst>
              <a:ext uri="{FF2B5EF4-FFF2-40B4-BE49-F238E27FC236}">
                <a16:creationId xmlns:a16="http://schemas.microsoft.com/office/drawing/2014/main" id="{4127379D-D9D7-11B3-7948-9AE996262143}"/>
              </a:ext>
            </a:extLst>
          </p:cNvPr>
          <p:cNvSpPr txBox="1"/>
          <p:nvPr/>
        </p:nvSpPr>
        <p:spPr>
          <a:xfrm>
            <a:off x="2063617" y="3785954"/>
            <a:ext cx="3324600" cy="738900"/>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rtl="0">
              <a:spcBef>
                <a:spcPts val="0"/>
              </a:spcBef>
              <a:spcAft>
                <a:spcPts val="0"/>
              </a:spcAft>
              <a:buNone/>
            </a:pPr>
            <a:r>
              <a:rPr lang="sl-SI" sz="1800" b="1" dirty="0">
                <a:solidFill>
                  <a:srgbClr val="708924"/>
                </a:solidFill>
                <a:latin typeface="Calibri"/>
                <a:ea typeface="Calibri"/>
                <a:cs typeface="Calibri"/>
                <a:sym typeface="Calibri"/>
              </a:rPr>
              <a:t>CUSTOMISATION OF TESTING ENVIRONMENTS</a:t>
            </a:r>
            <a:endParaRPr sz="1800" b="1" dirty="0">
              <a:solidFill>
                <a:srgbClr val="708924"/>
              </a:solidFill>
              <a:latin typeface="Calibri"/>
              <a:ea typeface="Calibri"/>
              <a:cs typeface="Calibri"/>
              <a:sym typeface="Calibri"/>
            </a:endParaRPr>
          </a:p>
        </p:txBody>
      </p:sp>
      <p:sp>
        <p:nvSpPr>
          <p:cNvPr id="4" name="Google Shape;557;g1dcf80ac0d5_0_567">
            <a:extLst>
              <a:ext uri="{FF2B5EF4-FFF2-40B4-BE49-F238E27FC236}">
                <a16:creationId xmlns:a16="http://schemas.microsoft.com/office/drawing/2014/main" id="{E0A2312B-320D-2C55-C32C-9735054554AF}"/>
              </a:ext>
            </a:extLst>
          </p:cNvPr>
          <p:cNvSpPr txBox="1"/>
          <p:nvPr/>
        </p:nvSpPr>
        <p:spPr>
          <a:xfrm>
            <a:off x="2088534" y="2793641"/>
            <a:ext cx="3489300" cy="738900"/>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rtl="0">
              <a:spcBef>
                <a:spcPts val="0"/>
              </a:spcBef>
              <a:spcAft>
                <a:spcPts val="0"/>
              </a:spcAft>
              <a:buNone/>
            </a:pPr>
            <a:r>
              <a:rPr lang="sl-SI" sz="1800" b="1" dirty="0">
                <a:solidFill>
                  <a:srgbClr val="708924"/>
                </a:solidFill>
                <a:latin typeface="Calibri"/>
                <a:ea typeface="Calibri"/>
                <a:cs typeface="Calibri"/>
                <a:sym typeface="Calibri"/>
              </a:rPr>
              <a:t>EASE OF PREPARATION AND DEPLOYMENT OF ENVIRONMENT</a:t>
            </a:r>
            <a:endParaRPr sz="1800" b="1" dirty="0">
              <a:solidFill>
                <a:srgbClr val="708924"/>
              </a:solidFill>
              <a:latin typeface="Calibri"/>
              <a:ea typeface="Calibri"/>
              <a:cs typeface="Calibri"/>
              <a:sym typeface="Calibri"/>
            </a:endParaRPr>
          </a:p>
        </p:txBody>
      </p:sp>
      <p:pic>
        <p:nvPicPr>
          <p:cNvPr id="5" name="Google Shape;558;g1dcf80ac0d5_0_567">
            <a:extLst>
              <a:ext uri="{FF2B5EF4-FFF2-40B4-BE49-F238E27FC236}">
                <a16:creationId xmlns:a16="http://schemas.microsoft.com/office/drawing/2014/main" id="{62C6A6E2-62A2-9E30-810B-9DD1938C772E}"/>
              </a:ext>
            </a:extLst>
          </p:cNvPr>
          <p:cNvPicPr preferRelativeResize="0"/>
          <p:nvPr/>
        </p:nvPicPr>
        <p:blipFill>
          <a:blip r:embed="rId10">
            <a:alphaModFix/>
          </a:blip>
          <a:stretch>
            <a:fillRect/>
          </a:stretch>
        </p:blipFill>
        <p:spPr>
          <a:xfrm>
            <a:off x="1179726" y="4930944"/>
            <a:ext cx="772317" cy="738901"/>
          </a:xfrm>
          <a:prstGeom prst="rect">
            <a:avLst/>
          </a:prstGeom>
          <a:noFill/>
          <a:ln>
            <a:noFill/>
          </a:ln>
        </p:spPr>
      </p:pic>
      <p:pic>
        <p:nvPicPr>
          <p:cNvPr id="6" name="Google Shape;559;g1dcf80ac0d5_0_567">
            <a:extLst>
              <a:ext uri="{FF2B5EF4-FFF2-40B4-BE49-F238E27FC236}">
                <a16:creationId xmlns:a16="http://schemas.microsoft.com/office/drawing/2014/main" id="{9673A5C9-79D1-44C7-F93A-865878129C4D}"/>
              </a:ext>
            </a:extLst>
          </p:cNvPr>
          <p:cNvPicPr preferRelativeResize="0"/>
          <p:nvPr/>
        </p:nvPicPr>
        <p:blipFill>
          <a:blip r:embed="rId11">
            <a:alphaModFix/>
          </a:blip>
          <a:stretch>
            <a:fillRect/>
          </a:stretch>
        </p:blipFill>
        <p:spPr>
          <a:xfrm>
            <a:off x="1118276" y="3889191"/>
            <a:ext cx="895218" cy="802261"/>
          </a:xfrm>
          <a:prstGeom prst="rect">
            <a:avLst/>
          </a:prstGeom>
          <a:noFill/>
          <a:ln>
            <a:noFill/>
          </a:ln>
        </p:spPr>
      </p:pic>
      <p:pic>
        <p:nvPicPr>
          <p:cNvPr id="7" name="Google Shape;560;g1dcf80ac0d5_0_567">
            <a:extLst>
              <a:ext uri="{FF2B5EF4-FFF2-40B4-BE49-F238E27FC236}">
                <a16:creationId xmlns:a16="http://schemas.microsoft.com/office/drawing/2014/main" id="{F794EBE9-52A1-9BED-967D-3B42AEE4C117}"/>
              </a:ext>
            </a:extLst>
          </p:cNvPr>
          <p:cNvPicPr preferRelativeResize="0"/>
          <p:nvPr/>
        </p:nvPicPr>
        <p:blipFill>
          <a:blip r:embed="rId12">
            <a:alphaModFix/>
          </a:blip>
          <a:stretch>
            <a:fillRect/>
          </a:stretch>
        </p:blipFill>
        <p:spPr>
          <a:xfrm>
            <a:off x="1038392" y="2667896"/>
            <a:ext cx="626140" cy="880580"/>
          </a:xfrm>
          <a:prstGeom prst="rect">
            <a:avLst/>
          </a:prstGeom>
          <a:noFill/>
          <a:ln>
            <a:noFill/>
          </a:ln>
        </p:spPr>
      </p:pic>
      <p:pic>
        <p:nvPicPr>
          <p:cNvPr id="2050" name="Picture 2">
            <a:extLst>
              <a:ext uri="{FF2B5EF4-FFF2-40B4-BE49-F238E27FC236}">
                <a16:creationId xmlns:a16="http://schemas.microsoft.com/office/drawing/2014/main" id="{6EF667C7-04A6-5C9E-8166-6723702106E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96421" y="2838464"/>
            <a:ext cx="4875804" cy="25375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72FD939-FB57-1C8C-3FD9-E61EBFE2A720}"/>
              </a:ext>
            </a:extLst>
          </p:cNvPr>
          <p:cNvPicPr>
            <a:picLocks noChangeAspect="1"/>
          </p:cNvPicPr>
          <p:nvPr/>
        </p:nvPicPr>
        <p:blipFill>
          <a:blip r:embed="rId14"/>
          <a:stretch>
            <a:fillRect/>
          </a:stretch>
        </p:blipFill>
        <p:spPr>
          <a:xfrm>
            <a:off x="7985769" y="2618201"/>
            <a:ext cx="3676417" cy="1270990"/>
          </a:xfrm>
          <a:prstGeom prst="rect">
            <a:avLst/>
          </a:prstGeom>
          <a:ln>
            <a:noFill/>
          </a:ln>
          <a:effectLst>
            <a:outerShdw blurRad="190500" algn="tl" rotWithShape="0">
              <a:srgbClr val="000000">
                <a:alpha val="70000"/>
              </a:srgbClr>
            </a:outerShdw>
          </a:effectLst>
        </p:spPr>
      </p:pic>
      <p:pic>
        <p:nvPicPr>
          <p:cNvPr id="17" name="Picture 16" descr="A screen shot of a computer code&#10;&#10;Description automatically generated">
            <a:extLst>
              <a:ext uri="{FF2B5EF4-FFF2-40B4-BE49-F238E27FC236}">
                <a16:creationId xmlns:a16="http://schemas.microsoft.com/office/drawing/2014/main" id="{1E1AB486-4E78-7752-A95E-1550F85B861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523680" y="3699433"/>
            <a:ext cx="4347755" cy="230175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g1dcf80ac0d5_0_116"/>
          <p:cNvSpPr txBox="1"/>
          <p:nvPr/>
        </p:nvSpPr>
        <p:spPr>
          <a:xfrm>
            <a:off x="978550" y="408325"/>
            <a:ext cx="7375800" cy="747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sl-SI" sz="3600" b="1" err="1">
                <a:solidFill>
                  <a:srgbClr val="104448"/>
                </a:solidFill>
                <a:latin typeface="Arial" panose="020B0604020202020204" pitchFamily="34" charset="0"/>
                <a:ea typeface="Impact"/>
                <a:cs typeface="Arial" panose="020B0604020202020204" pitchFamily="34" charset="0"/>
                <a:sym typeface="Impact"/>
              </a:rPr>
              <a:t>Runtime</a:t>
            </a:r>
            <a:r>
              <a:rPr lang="sl-SI" sz="3600" b="1">
                <a:solidFill>
                  <a:srgbClr val="104448"/>
                </a:solidFill>
                <a:latin typeface="Arial" panose="020B0604020202020204" pitchFamily="34" charset="0"/>
                <a:ea typeface="Impact"/>
                <a:cs typeface="Arial" panose="020B0604020202020204" pitchFamily="34" charset="0"/>
                <a:sym typeface="Impact"/>
              </a:rPr>
              <a:t> </a:t>
            </a:r>
            <a:r>
              <a:rPr lang="sl-SI" sz="3600" b="1" err="1">
                <a:solidFill>
                  <a:srgbClr val="104448"/>
                </a:solidFill>
                <a:latin typeface="Arial" panose="020B0604020202020204" pitchFamily="34" charset="0"/>
                <a:ea typeface="Impact"/>
                <a:cs typeface="Arial" panose="020B0604020202020204" pitchFamily="34" charset="0"/>
                <a:sym typeface="Impact"/>
              </a:rPr>
              <a:t>Security</a:t>
            </a:r>
            <a:r>
              <a:rPr lang="sl-SI" sz="3600" b="1">
                <a:solidFill>
                  <a:srgbClr val="104448"/>
                </a:solidFill>
                <a:latin typeface="Arial" panose="020B0604020202020204" pitchFamily="34" charset="0"/>
                <a:ea typeface="Impact"/>
                <a:cs typeface="Arial" panose="020B0604020202020204" pitchFamily="34" charset="0"/>
                <a:sym typeface="Impact"/>
              </a:rPr>
              <a:t> Monitoring</a:t>
            </a:r>
            <a:endParaRPr sz="3600" b="1">
              <a:solidFill>
                <a:srgbClr val="104448"/>
              </a:solidFill>
              <a:latin typeface="Arial" panose="020B0604020202020204" pitchFamily="34" charset="0"/>
              <a:ea typeface="Impact"/>
              <a:cs typeface="Arial" panose="020B0604020202020204" pitchFamily="34" charset="0"/>
              <a:sym typeface="Impact"/>
            </a:endParaRPr>
          </a:p>
        </p:txBody>
      </p:sp>
      <p:sp>
        <p:nvSpPr>
          <p:cNvPr id="632" name="Google Shape;632;g1dcf80ac0d5_0_116"/>
          <p:cNvSpPr/>
          <p:nvPr/>
        </p:nvSpPr>
        <p:spPr>
          <a:xfrm>
            <a:off x="881532" y="6276773"/>
            <a:ext cx="1566000" cy="2739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sl-SI" sz="1800" baseline="30000">
                <a:solidFill>
                  <a:srgbClr val="0070C0"/>
                </a:solidFill>
                <a:latin typeface="Impact"/>
                <a:ea typeface="Impact"/>
                <a:cs typeface="Impact"/>
                <a:sym typeface="Impact"/>
              </a:rPr>
              <a:t>www.piacere-project.eu</a:t>
            </a:r>
            <a:endParaRPr sz="1800">
              <a:solidFill>
                <a:srgbClr val="0070C0"/>
              </a:solidFill>
              <a:latin typeface="Impact"/>
              <a:ea typeface="Impact"/>
              <a:cs typeface="Impact"/>
              <a:sym typeface="Impact"/>
            </a:endParaRPr>
          </a:p>
        </p:txBody>
      </p:sp>
      <p:pic>
        <p:nvPicPr>
          <p:cNvPr id="633" name="Google Shape;633;g1dcf80ac0d5_0_116"/>
          <p:cNvPicPr preferRelativeResize="0"/>
          <p:nvPr/>
        </p:nvPicPr>
        <p:blipFill>
          <a:blip r:embed="rId3">
            <a:alphaModFix/>
          </a:blip>
          <a:stretch>
            <a:fillRect/>
          </a:stretch>
        </p:blipFill>
        <p:spPr>
          <a:xfrm>
            <a:off x="10627685" y="6197081"/>
            <a:ext cx="426368" cy="396524"/>
          </a:xfrm>
          <a:prstGeom prst="rect">
            <a:avLst/>
          </a:prstGeom>
          <a:noFill/>
          <a:ln>
            <a:noFill/>
          </a:ln>
        </p:spPr>
      </p:pic>
      <p:pic>
        <p:nvPicPr>
          <p:cNvPr id="634" name="Google Shape;634;g1dcf80ac0d5_0_116"/>
          <p:cNvPicPr preferRelativeResize="0"/>
          <p:nvPr/>
        </p:nvPicPr>
        <p:blipFill>
          <a:blip r:embed="rId4">
            <a:alphaModFix/>
          </a:blip>
          <a:stretch>
            <a:fillRect/>
          </a:stretch>
        </p:blipFill>
        <p:spPr>
          <a:xfrm>
            <a:off x="2453445" y="6197080"/>
            <a:ext cx="426368" cy="396524"/>
          </a:xfrm>
          <a:prstGeom prst="rect">
            <a:avLst/>
          </a:prstGeom>
          <a:noFill/>
          <a:ln>
            <a:noFill/>
          </a:ln>
        </p:spPr>
      </p:pic>
      <p:sp>
        <p:nvSpPr>
          <p:cNvPr id="635" name="Google Shape;635;g1dcf80ac0d5_0_116"/>
          <p:cNvSpPr/>
          <p:nvPr/>
        </p:nvSpPr>
        <p:spPr>
          <a:xfrm>
            <a:off x="2948641" y="6258452"/>
            <a:ext cx="1566000" cy="2739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sl-SI" sz="1800" baseline="30000">
                <a:solidFill>
                  <a:srgbClr val="0070C0"/>
                </a:solidFill>
                <a:latin typeface="Impact"/>
                <a:ea typeface="Impact"/>
                <a:cs typeface="Impact"/>
                <a:sym typeface="Impact"/>
              </a:rPr>
              <a:t>@PIACEREproject</a:t>
            </a:r>
            <a:endParaRPr sz="1800">
              <a:solidFill>
                <a:srgbClr val="0070C0"/>
              </a:solidFill>
              <a:latin typeface="Impact"/>
              <a:ea typeface="Impact"/>
              <a:cs typeface="Impact"/>
              <a:sym typeface="Impact"/>
            </a:endParaRPr>
          </a:p>
        </p:txBody>
      </p:sp>
      <p:pic>
        <p:nvPicPr>
          <p:cNvPr id="636" name="Google Shape;636;g1dcf80ac0d5_0_116"/>
          <p:cNvPicPr preferRelativeResize="0"/>
          <p:nvPr/>
        </p:nvPicPr>
        <p:blipFill>
          <a:blip r:embed="rId5">
            <a:alphaModFix/>
          </a:blip>
          <a:stretch>
            <a:fillRect/>
          </a:stretch>
        </p:blipFill>
        <p:spPr>
          <a:xfrm>
            <a:off x="392600" y="6215387"/>
            <a:ext cx="426366" cy="396525"/>
          </a:xfrm>
          <a:prstGeom prst="rect">
            <a:avLst/>
          </a:prstGeom>
          <a:noFill/>
          <a:ln>
            <a:noFill/>
          </a:ln>
        </p:spPr>
      </p:pic>
      <p:sp>
        <p:nvSpPr>
          <p:cNvPr id="637" name="Google Shape;637;g1dcf80ac0d5_0_116"/>
          <p:cNvSpPr/>
          <p:nvPr/>
        </p:nvSpPr>
        <p:spPr>
          <a:xfrm>
            <a:off x="4787945" y="6276788"/>
            <a:ext cx="1566000" cy="2739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sl-SI" sz="1800" baseline="30000">
                <a:solidFill>
                  <a:srgbClr val="0070C0"/>
                </a:solidFill>
                <a:latin typeface="Impact"/>
                <a:ea typeface="Impact"/>
                <a:cs typeface="Impact"/>
                <a:sym typeface="Impact"/>
              </a:rPr>
              <a:t>@PIACERE project H2020</a:t>
            </a:r>
            <a:endParaRPr sz="1800">
              <a:solidFill>
                <a:srgbClr val="0070C0"/>
              </a:solidFill>
              <a:latin typeface="Impact"/>
              <a:ea typeface="Impact"/>
              <a:cs typeface="Impact"/>
              <a:sym typeface="Impact"/>
            </a:endParaRPr>
          </a:p>
        </p:txBody>
      </p:sp>
      <p:pic>
        <p:nvPicPr>
          <p:cNvPr id="638" name="Google Shape;638;g1dcf80ac0d5_0_116"/>
          <p:cNvPicPr preferRelativeResize="0"/>
          <p:nvPr/>
        </p:nvPicPr>
        <p:blipFill>
          <a:blip r:embed="rId6">
            <a:alphaModFix/>
          </a:blip>
          <a:stretch>
            <a:fillRect/>
          </a:stretch>
        </p:blipFill>
        <p:spPr>
          <a:xfrm>
            <a:off x="4241844" y="6215372"/>
            <a:ext cx="426366" cy="396524"/>
          </a:xfrm>
          <a:prstGeom prst="rect">
            <a:avLst/>
          </a:prstGeom>
          <a:noFill/>
          <a:ln>
            <a:noFill/>
          </a:ln>
        </p:spPr>
      </p:pic>
      <p:pic>
        <p:nvPicPr>
          <p:cNvPr id="639" name="Google Shape;639;g1dcf80ac0d5_0_116"/>
          <p:cNvPicPr preferRelativeResize="0"/>
          <p:nvPr/>
        </p:nvPicPr>
        <p:blipFill>
          <a:blip r:embed="rId7">
            <a:alphaModFix/>
          </a:blip>
          <a:stretch>
            <a:fillRect/>
          </a:stretch>
        </p:blipFill>
        <p:spPr>
          <a:xfrm>
            <a:off x="6301475" y="6158875"/>
            <a:ext cx="774968" cy="509577"/>
          </a:xfrm>
          <a:prstGeom prst="rect">
            <a:avLst/>
          </a:prstGeom>
          <a:noFill/>
          <a:ln>
            <a:noFill/>
          </a:ln>
        </p:spPr>
      </p:pic>
      <p:sp>
        <p:nvSpPr>
          <p:cNvPr id="640" name="Google Shape;640;g1dcf80ac0d5_0_116"/>
          <p:cNvSpPr/>
          <p:nvPr/>
        </p:nvSpPr>
        <p:spPr>
          <a:xfrm>
            <a:off x="7045502" y="6258467"/>
            <a:ext cx="1566000" cy="2739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sl-SI" sz="1800" baseline="30000">
                <a:solidFill>
                  <a:srgbClr val="0070C0"/>
                </a:solidFill>
                <a:latin typeface="Impact"/>
                <a:ea typeface="Impact"/>
                <a:cs typeface="Impact"/>
                <a:sym typeface="Impact"/>
              </a:rPr>
              <a:t>@PIACERE project</a:t>
            </a:r>
            <a:endParaRPr sz="1800">
              <a:solidFill>
                <a:srgbClr val="0070C0"/>
              </a:solidFill>
              <a:latin typeface="Impact"/>
              <a:ea typeface="Impact"/>
              <a:cs typeface="Impact"/>
              <a:sym typeface="Impact"/>
            </a:endParaRPr>
          </a:p>
        </p:txBody>
      </p:sp>
      <p:pic>
        <p:nvPicPr>
          <p:cNvPr id="641" name="Google Shape;641;g1dcf80ac0d5_0_116"/>
          <p:cNvPicPr preferRelativeResize="0"/>
          <p:nvPr/>
        </p:nvPicPr>
        <p:blipFill>
          <a:blip r:embed="rId8">
            <a:alphaModFix/>
          </a:blip>
          <a:stretch>
            <a:fillRect/>
          </a:stretch>
        </p:blipFill>
        <p:spPr>
          <a:xfrm>
            <a:off x="8348642" y="6198986"/>
            <a:ext cx="1055959" cy="392723"/>
          </a:xfrm>
          <a:prstGeom prst="rect">
            <a:avLst/>
          </a:prstGeom>
          <a:noFill/>
          <a:ln>
            <a:noFill/>
          </a:ln>
        </p:spPr>
      </p:pic>
      <p:sp>
        <p:nvSpPr>
          <p:cNvPr id="642" name="Google Shape;642;g1dcf80ac0d5_0_116"/>
          <p:cNvSpPr/>
          <p:nvPr/>
        </p:nvSpPr>
        <p:spPr>
          <a:xfrm>
            <a:off x="9331149" y="6258452"/>
            <a:ext cx="1566000" cy="2739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sl-SI" sz="1800" baseline="30000">
                <a:solidFill>
                  <a:srgbClr val="0070C0"/>
                </a:solidFill>
                <a:latin typeface="Impact"/>
                <a:ea typeface="Impact"/>
                <a:cs typeface="Impact"/>
                <a:sym typeface="Impact"/>
              </a:rPr>
              <a:t>@PIACERE</a:t>
            </a:r>
            <a:endParaRPr sz="1800">
              <a:solidFill>
                <a:srgbClr val="0070C0"/>
              </a:solidFill>
              <a:latin typeface="Impact"/>
              <a:ea typeface="Impact"/>
              <a:cs typeface="Impact"/>
              <a:sym typeface="Impact"/>
            </a:endParaRPr>
          </a:p>
        </p:txBody>
      </p:sp>
      <p:sp>
        <p:nvSpPr>
          <p:cNvPr id="643" name="Google Shape;643;g1dcf80ac0d5_0_116"/>
          <p:cNvSpPr/>
          <p:nvPr/>
        </p:nvSpPr>
        <p:spPr>
          <a:xfrm>
            <a:off x="11147803" y="6258452"/>
            <a:ext cx="1566000" cy="2739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sl-SI" sz="1800" baseline="30000">
                <a:solidFill>
                  <a:srgbClr val="0070C0"/>
                </a:solidFill>
                <a:latin typeface="Impact"/>
                <a:ea typeface="Impact"/>
                <a:cs typeface="Impact"/>
                <a:sym typeface="Impact"/>
              </a:rPr>
              <a:t>@PIACERE</a:t>
            </a:r>
            <a:endParaRPr sz="1800">
              <a:solidFill>
                <a:srgbClr val="0070C0"/>
              </a:solidFill>
              <a:latin typeface="Impact"/>
              <a:ea typeface="Impact"/>
              <a:cs typeface="Impact"/>
              <a:sym typeface="Impact"/>
            </a:endParaRPr>
          </a:p>
        </p:txBody>
      </p:sp>
      <p:sp>
        <p:nvSpPr>
          <p:cNvPr id="645" name="Google Shape;645;g1dcf80ac0d5_0_116"/>
          <p:cNvSpPr/>
          <p:nvPr/>
        </p:nvSpPr>
        <p:spPr>
          <a:xfrm>
            <a:off x="5548425" y="6488875"/>
            <a:ext cx="344700" cy="273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g1dcf80ac0d5_0_116"/>
          <p:cNvSpPr txBox="1"/>
          <p:nvPr/>
        </p:nvSpPr>
        <p:spPr>
          <a:xfrm>
            <a:off x="980443" y="1066391"/>
            <a:ext cx="11048647" cy="1200298"/>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sl-SI" sz="2200" err="1">
                <a:solidFill>
                  <a:srgbClr val="104448"/>
                </a:solidFill>
                <a:latin typeface="Arial" panose="020B0604020202020204" pitchFamily="34" charset="0"/>
                <a:ea typeface="Impact"/>
                <a:cs typeface="Arial" panose="020B0604020202020204" pitchFamily="34" charset="0"/>
                <a:sym typeface="Impact"/>
              </a:rPr>
              <a:t>Ensure</a:t>
            </a:r>
            <a:r>
              <a:rPr lang="sl-SI" sz="2200">
                <a:solidFill>
                  <a:srgbClr val="104448"/>
                </a:solidFill>
                <a:latin typeface="Arial" panose="020B0604020202020204" pitchFamily="34" charset="0"/>
                <a:ea typeface="Impact"/>
                <a:cs typeface="Arial" panose="020B0604020202020204" pitchFamily="34" charset="0"/>
                <a:sym typeface="Impact"/>
              </a:rPr>
              <a:t> </a:t>
            </a:r>
            <a:r>
              <a:rPr lang="sl-SI" sz="2200" err="1">
                <a:solidFill>
                  <a:srgbClr val="104448"/>
                </a:solidFill>
                <a:latin typeface="Arial" panose="020B0604020202020204" pitchFamily="34" charset="0"/>
                <a:ea typeface="Impact"/>
                <a:cs typeface="Arial" panose="020B0604020202020204" pitchFamily="34" charset="0"/>
                <a:sym typeface="Impact"/>
              </a:rPr>
              <a:t>that</a:t>
            </a:r>
            <a:r>
              <a:rPr lang="sl-SI" sz="2200">
                <a:solidFill>
                  <a:srgbClr val="104448"/>
                </a:solidFill>
                <a:latin typeface="Arial" panose="020B0604020202020204" pitchFamily="34" charset="0"/>
                <a:ea typeface="Impact"/>
                <a:cs typeface="Arial" panose="020B0604020202020204" pitchFamily="34" charset="0"/>
                <a:sym typeface="Impact"/>
              </a:rPr>
              <a:t> </a:t>
            </a:r>
            <a:r>
              <a:rPr lang="sl-SI" sz="2200" err="1">
                <a:solidFill>
                  <a:srgbClr val="104448"/>
                </a:solidFill>
                <a:latin typeface="Arial" panose="020B0604020202020204" pitchFamily="34" charset="0"/>
                <a:ea typeface="Impact"/>
                <a:cs typeface="Arial" panose="020B0604020202020204" pitchFamily="34" charset="0"/>
                <a:sym typeface="Impact"/>
              </a:rPr>
              <a:t>the</a:t>
            </a:r>
            <a:r>
              <a:rPr lang="sl-SI" sz="2200">
                <a:solidFill>
                  <a:srgbClr val="104448"/>
                </a:solidFill>
                <a:latin typeface="Arial" panose="020B0604020202020204" pitchFamily="34" charset="0"/>
                <a:ea typeface="Impact"/>
                <a:cs typeface="Arial" panose="020B0604020202020204" pitchFamily="34" charset="0"/>
                <a:sym typeface="Impact"/>
              </a:rPr>
              <a:t> </a:t>
            </a:r>
            <a:r>
              <a:rPr lang="sl-SI" sz="2200" err="1">
                <a:solidFill>
                  <a:srgbClr val="104448"/>
                </a:solidFill>
                <a:latin typeface="Arial" panose="020B0604020202020204" pitchFamily="34" charset="0"/>
                <a:ea typeface="Impact"/>
                <a:cs typeface="Arial" panose="020B0604020202020204" pitchFamily="34" charset="0"/>
                <a:sym typeface="Impact"/>
              </a:rPr>
              <a:t>conditions</a:t>
            </a:r>
            <a:r>
              <a:rPr lang="sl-SI" sz="2200">
                <a:solidFill>
                  <a:srgbClr val="104448"/>
                </a:solidFill>
                <a:latin typeface="Arial" panose="020B0604020202020204" pitchFamily="34" charset="0"/>
                <a:ea typeface="Impact"/>
                <a:cs typeface="Arial" panose="020B0604020202020204" pitchFamily="34" charset="0"/>
                <a:sym typeface="Impact"/>
              </a:rPr>
              <a:t> </a:t>
            </a:r>
            <a:r>
              <a:rPr lang="sl-SI" sz="2200" err="1">
                <a:solidFill>
                  <a:srgbClr val="104448"/>
                </a:solidFill>
                <a:latin typeface="Arial" panose="020B0604020202020204" pitchFamily="34" charset="0"/>
                <a:ea typeface="Impact"/>
                <a:cs typeface="Arial" panose="020B0604020202020204" pitchFamily="34" charset="0"/>
                <a:sym typeface="Impact"/>
              </a:rPr>
              <a:t>of</a:t>
            </a:r>
            <a:r>
              <a:rPr lang="sl-SI" sz="2200">
                <a:solidFill>
                  <a:srgbClr val="104448"/>
                </a:solidFill>
                <a:latin typeface="Arial" panose="020B0604020202020204" pitchFamily="34" charset="0"/>
                <a:ea typeface="Impact"/>
                <a:cs typeface="Arial" panose="020B0604020202020204" pitchFamily="34" charset="0"/>
                <a:sym typeface="Impact"/>
              </a:rPr>
              <a:t> </a:t>
            </a:r>
            <a:r>
              <a:rPr lang="sl-SI" sz="2200" err="1">
                <a:solidFill>
                  <a:srgbClr val="104448"/>
                </a:solidFill>
                <a:latin typeface="Arial" panose="020B0604020202020204" pitchFamily="34" charset="0"/>
                <a:ea typeface="Impact"/>
                <a:cs typeface="Arial" panose="020B0604020202020204" pitchFamily="34" charset="0"/>
                <a:sym typeface="Impact"/>
              </a:rPr>
              <a:t>the</a:t>
            </a:r>
            <a:r>
              <a:rPr lang="sl-SI" sz="2200">
                <a:solidFill>
                  <a:srgbClr val="104448"/>
                </a:solidFill>
                <a:latin typeface="Arial" panose="020B0604020202020204" pitchFamily="34" charset="0"/>
                <a:ea typeface="Impact"/>
                <a:cs typeface="Arial" panose="020B0604020202020204" pitchFamily="34" charset="0"/>
                <a:sym typeface="Impact"/>
              </a:rPr>
              <a:t> </a:t>
            </a:r>
            <a:r>
              <a:rPr lang="sl-SI" sz="2200" err="1">
                <a:solidFill>
                  <a:srgbClr val="104448"/>
                </a:solidFill>
                <a:latin typeface="Arial" panose="020B0604020202020204" pitchFamily="34" charset="0"/>
                <a:ea typeface="Impact"/>
                <a:cs typeface="Arial" panose="020B0604020202020204" pitchFamily="34" charset="0"/>
                <a:sym typeface="Impact"/>
              </a:rPr>
              <a:t>QoS</a:t>
            </a:r>
            <a:r>
              <a:rPr lang="sl-SI" sz="2200">
                <a:solidFill>
                  <a:srgbClr val="104448"/>
                </a:solidFill>
                <a:latin typeface="Arial" panose="020B0604020202020204" pitchFamily="34" charset="0"/>
                <a:ea typeface="Impact"/>
                <a:cs typeface="Arial" panose="020B0604020202020204" pitchFamily="34" charset="0"/>
                <a:sym typeface="Impact"/>
              </a:rPr>
              <a:t> are met at </a:t>
            </a:r>
            <a:r>
              <a:rPr lang="sl-SI" sz="2200" err="1">
                <a:solidFill>
                  <a:srgbClr val="104448"/>
                </a:solidFill>
                <a:latin typeface="Arial" panose="020B0604020202020204" pitchFamily="34" charset="0"/>
                <a:ea typeface="Impact"/>
                <a:cs typeface="Arial" panose="020B0604020202020204" pitchFamily="34" charset="0"/>
                <a:sym typeface="Impact"/>
              </a:rPr>
              <a:t>all</a:t>
            </a:r>
            <a:r>
              <a:rPr lang="sl-SI" sz="2200">
                <a:solidFill>
                  <a:srgbClr val="104448"/>
                </a:solidFill>
                <a:latin typeface="Arial" panose="020B0604020202020204" pitchFamily="34" charset="0"/>
                <a:ea typeface="Impact"/>
                <a:cs typeface="Arial" panose="020B0604020202020204" pitchFamily="34" charset="0"/>
                <a:sym typeface="Impact"/>
              </a:rPr>
              <a:t> </a:t>
            </a:r>
            <a:r>
              <a:rPr lang="sl-SI" sz="2200" err="1">
                <a:solidFill>
                  <a:srgbClr val="104448"/>
                </a:solidFill>
                <a:latin typeface="Arial" panose="020B0604020202020204" pitchFamily="34" charset="0"/>
                <a:ea typeface="Impact"/>
                <a:cs typeface="Arial" panose="020B0604020202020204" pitchFamily="34" charset="0"/>
                <a:sym typeface="Impact"/>
              </a:rPr>
              <a:t>times</a:t>
            </a:r>
            <a:r>
              <a:rPr lang="sl-SI" sz="2200">
                <a:solidFill>
                  <a:srgbClr val="104448"/>
                </a:solidFill>
                <a:latin typeface="Arial" panose="020B0604020202020204" pitchFamily="34" charset="0"/>
                <a:ea typeface="Impact"/>
                <a:cs typeface="Arial" panose="020B0604020202020204" pitchFamily="34" charset="0"/>
                <a:sym typeface="Impact"/>
              </a:rPr>
              <a:t> </a:t>
            </a:r>
            <a:r>
              <a:rPr lang="sl-SI" sz="2200" err="1">
                <a:solidFill>
                  <a:srgbClr val="104448"/>
                </a:solidFill>
                <a:latin typeface="Arial" panose="020B0604020202020204" pitchFamily="34" charset="0"/>
                <a:ea typeface="Impact"/>
                <a:cs typeface="Arial" panose="020B0604020202020204" pitchFamily="34" charset="0"/>
                <a:sym typeface="Impact"/>
              </a:rPr>
              <a:t>and</a:t>
            </a:r>
            <a:r>
              <a:rPr lang="sl-SI" sz="2200">
                <a:solidFill>
                  <a:srgbClr val="104448"/>
                </a:solidFill>
                <a:latin typeface="Arial" panose="020B0604020202020204" pitchFamily="34" charset="0"/>
                <a:ea typeface="Impact"/>
                <a:cs typeface="Arial" panose="020B0604020202020204" pitchFamily="34" charset="0"/>
                <a:sym typeface="Impact"/>
              </a:rPr>
              <a:t> </a:t>
            </a:r>
            <a:r>
              <a:rPr lang="sl-SI" sz="2200" err="1">
                <a:solidFill>
                  <a:srgbClr val="104448"/>
                </a:solidFill>
                <a:latin typeface="Arial" panose="020B0604020202020204" pitchFamily="34" charset="0"/>
                <a:ea typeface="Impact"/>
                <a:cs typeface="Arial" panose="020B0604020202020204" pitchFamily="34" charset="0"/>
                <a:sym typeface="Impact"/>
              </a:rPr>
              <a:t>that</a:t>
            </a:r>
            <a:r>
              <a:rPr lang="sl-SI" sz="2200">
                <a:solidFill>
                  <a:srgbClr val="104448"/>
                </a:solidFill>
                <a:latin typeface="Arial" panose="020B0604020202020204" pitchFamily="34" charset="0"/>
                <a:ea typeface="Impact"/>
                <a:cs typeface="Arial" panose="020B0604020202020204" pitchFamily="34" charset="0"/>
                <a:sym typeface="Impact"/>
              </a:rPr>
              <a:t> a </a:t>
            </a:r>
            <a:r>
              <a:rPr lang="sl-SI" sz="2200" err="1">
                <a:solidFill>
                  <a:srgbClr val="104448"/>
                </a:solidFill>
                <a:latin typeface="Arial" panose="020B0604020202020204" pitchFamily="34" charset="0"/>
                <a:ea typeface="Impact"/>
                <a:cs typeface="Arial" panose="020B0604020202020204" pitchFamily="34" charset="0"/>
                <a:sym typeface="Impact"/>
              </a:rPr>
              <a:t>failure</a:t>
            </a:r>
            <a:r>
              <a:rPr lang="sl-SI" sz="2200">
                <a:solidFill>
                  <a:srgbClr val="104448"/>
                </a:solidFill>
                <a:latin typeface="Arial" panose="020B0604020202020204" pitchFamily="34" charset="0"/>
                <a:ea typeface="Impact"/>
                <a:cs typeface="Arial" panose="020B0604020202020204" pitchFamily="34" charset="0"/>
                <a:sym typeface="Impact"/>
              </a:rPr>
              <a:t> </a:t>
            </a:r>
            <a:r>
              <a:rPr lang="sl-SI" sz="2200" err="1">
                <a:solidFill>
                  <a:srgbClr val="104448"/>
                </a:solidFill>
                <a:latin typeface="Arial" panose="020B0604020202020204" pitchFamily="34" charset="0"/>
                <a:ea typeface="Impact"/>
                <a:cs typeface="Arial" panose="020B0604020202020204" pitchFamily="34" charset="0"/>
                <a:sym typeface="Impact"/>
              </a:rPr>
              <a:t>or</a:t>
            </a:r>
            <a:r>
              <a:rPr lang="sl-SI" sz="2200">
                <a:solidFill>
                  <a:srgbClr val="104448"/>
                </a:solidFill>
                <a:latin typeface="Arial" panose="020B0604020202020204" pitchFamily="34" charset="0"/>
                <a:ea typeface="Impact"/>
                <a:cs typeface="Arial" panose="020B0604020202020204" pitchFamily="34" charset="0"/>
                <a:sym typeface="Impact"/>
              </a:rPr>
              <a:t> non-</a:t>
            </a:r>
            <a:r>
              <a:rPr lang="sl-SI" sz="2200" err="1">
                <a:solidFill>
                  <a:srgbClr val="104448"/>
                </a:solidFill>
                <a:latin typeface="Arial" panose="020B0604020202020204" pitchFamily="34" charset="0"/>
                <a:ea typeface="Impact"/>
                <a:cs typeface="Arial" panose="020B0604020202020204" pitchFamily="34" charset="0"/>
                <a:sym typeface="Impact"/>
              </a:rPr>
              <a:t>compliance</a:t>
            </a:r>
            <a:r>
              <a:rPr lang="sl-SI" sz="2200">
                <a:solidFill>
                  <a:srgbClr val="104448"/>
                </a:solidFill>
                <a:latin typeface="Arial" panose="020B0604020202020204" pitchFamily="34" charset="0"/>
                <a:ea typeface="Impact"/>
                <a:cs typeface="Arial" panose="020B0604020202020204" pitchFamily="34" charset="0"/>
                <a:sym typeface="Impact"/>
              </a:rPr>
              <a:t> </a:t>
            </a:r>
            <a:r>
              <a:rPr lang="sl-SI" sz="2200" err="1">
                <a:solidFill>
                  <a:srgbClr val="104448"/>
                </a:solidFill>
                <a:latin typeface="Arial" panose="020B0604020202020204" pitchFamily="34" charset="0"/>
                <a:ea typeface="Impact"/>
                <a:cs typeface="Arial" panose="020B0604020202020204" pitchFamily="34" charset="0"/>
                <a:sym typeface="Impact"/>
              </a:rPr>
              <a:t>of</a:t>
            </a:r>
            <a:r>
              <a:rPr lang="sl-SI" sz="2200">
                <a:solidFill>
                  <a:srgbClr val="104448"/>
                </a:solidFill>
                <a:latin typeface="Arial" panose="020B0604020202020204" pitchFamily="34" charset="0"/>
                <a:ea typeface="Impact"/>
                <a:cs typeface="Arial" panose="020B0604020202020204" pitchFamily="34" charset="0"/>
                <a:sym typeface="Impact"/>
              </a:rPr>
              <a:t> </a:t>
            </a:r>
            <a:r>
              <a:rPr lang="sl-SI" sz="2200" err="1">
                <a:solidFill>
                  <a:srgbClr val="104448"/>
                </a:solidFill>
                <a:latin typeface="Arial" panose="020B0604020202020204" pitchFamily="34" charset="0"/>
                <a:ea typeface="Impact"/>
                <a:cs typeface="Arial" panose="020B0604020202020204" pitchFamily="34" charset="0"/>
                <a:sym typeface="Impact"/>
              </a:rPr>
              <a:t>NFRs</a:t>
            </a:r>
            <a:r>
              <a:rPr lang="sl-SI" sz="2200">
                <a:solidFill>
                  <a:srgbClr val="104448"/>
                </a:solidFill>
                <a:latin typeface="Arial" panose="020B0604020202020204" pitchFamily="34" charset="0"/>
                <a:ea typeface="Impact"/>
                <a:cs typeface="Arial" panose="020B0604020202020204" pitchFamily="34" charset="0"/>
                <a:sym typeface="Impact"/>
              </a:rPr>
              <a:t> is not </a:t>
            </a:r>
            <a:r>
              <a:rPr lang="sl-SI" sz="2200" err="1">
                <a:solidFill>
                  <a:srgbClr val="104448"/>
                </a:solidFill>
                <a:latin typeface="Arial" panose="020B0604020202020204" pitchFamily="34" charset="0"/>
                <a:ea typeface="Impact"/>
                <a:cs typeface="Arial" panose="020B0604020202020204" pitchFamily="34" charset="0"/>
                <a:sym typeface="Impact"/>
              </a:rPr>
              <a:t>likely</a:t>
            </a:r>
            <a:r>
              <a:rPr lang="sl-SI" sz="2200">
                <a:solidFill>
                  <a:srgbClr val="104448"/>
                </a:solidFill>
                <a:latin typeface="Arial" panose="020B0604020202020204" pitchFamily="34" charset="0"/>
                <a:ea typeface="Impact"/>
                <a:cs typeface="Arial" panose="020B0604020202020204" pitchFamily="34" charset="0"/>
                <a:sym typeface="Impact"/>
              </a:rPr>
              <a:t> to </a:t>
            </a:r>
            <a:r>
              <a:rPr lang="sl-SI" sz="2200" err="1">
                <a:solidFill>
                  <a:srgbClr val="104448"/>
                </a:solidFill>
                <a:latin typeface="Arial" panose="020B0604020202020204" pitchFamily="34" charset="0"/>
                <a:ea typeface="Impact"/>
                <a:cs typeface="Arial" panose="020B0604020202020204" pitchFamily="34" charset="0"/>
                <a:sym typeface="Impact"/>
              </a:rPr>
              <a:t>occur</a:t>
            </a:r>
            <a:r>
              <a:rPr lang="sl-SI" sz="2200">
                <a:solidFill>
                  <a:srgbClr val="104448"/>
                </a:solidFill>
                <a:latin typeface="Arial" panose="020B0604020202020204" pitchFamily="34" charset="0"/>
                <a:ea typeface="Impact"/>
                <a:cs typeface="Arial" panose="020B0604020202020204" pitchFamily="34" charset="0"/>
                <a:sym typeface="Impact"/>
              </a:rPr>
              <a:t>, </a:t>
            </a:r>
            <a:r>
              <a:rPr lang="sl-SI" sz="2200" err="1">
                <a:solidFill>
                  <a:srgbClr val="104448"/>
                </a:solidFill>
                <a:latin typeface="Arial" panose="020B0604020202020204" pitchFamily="34" charset="0"/>
                <a:ea typeface="Impact"/>
                <a:cs typeface="Arial" panose="020B0604020202020204" pitchFamily="34" charset="0"/>
                <a:sym typeface="Impact"/>
              </a:rPr>
              <a:t>with</a:t>
            </a:r>
            <a:r>
              <a:rPr lang="sl-SI" sz="2200">
                <a:solidFill>
                  <a:srgbClr val="104448"/>
                </a:solidFill>
                <a:latin typeface="Arial" panose="020B0604020202020204" pitchFamily="34" charset="0"/>
                <a:ea typeface="Impact"/>
                <a:cs typeface="Arial" panose="020B0604020202020204" pitchFamily="34" charset="0"/>
                <a:sym typeface="Impact"/>
              </a:rPr>
              <a:t> </a:t>
            </a:r>
            <a:r>
              <a:rPr lang="sl-SI" sz="2200" err="1">
                <a:solidFill>
                  <a:srgbClr val="104448"/>
                </a:solidFill>
                <a:latin typeface="Arial" panose="020B0604020202020204" pitchFamily="34" charset="0"/>
                <a:ea typeface="Impact"/>
                <a:cs typeface="Arial" panose="020B0604020202020204" pitchFamily="34" charset="0"/>
                <a:sym typeface="Impact"/>
              </a:rPr>
              <a:t>verified</a:t>
            </a:r>
            <a:r>
              <a:rPr lang="sl-SI" sz="2200">
                <a:solidFill>
                  <a:srgbClr val="104448"/>
                </a:solidFill>
                <a:latin typeface="Arial" panose="020B0604020202020204" pitchFamily="34" charset="0"/>
                <a:ea typeface="Impact"/>
                <a:cs typeface="Arial" panose="020B0604020202020204" pitchFamily="34" charset="0"/>
                <a:sym typeface="Impact"/>
              </a:rPr>
              <a:t> </a:t>
            </a:r>
            <a:r>
              <a:rPr lang="sl-SI" sz="2200" err="1">
                <a:solidFill>
                  <a:srgbClr val="104448"/>
                </a:solidFill>
                <a:latin typeface="Arial" panose="020B0604020202020204" pitchFamily="34" charset="0"/>
                <a:ea typeface="Impact"/>
                <a:cs typeface="Arial" panose="020B0604020202020204" pitchFamily="34" charset="0"/>
                <a:sym typeface="Impact"/>
              </a:rPr>
              <a:t>security</a:t>
            </a:r>
            <a:r>
              <a:rPr lang="sl-SI" sz="2200">
                <a:solidFill>
                  <a:srgbClr val="104448"/>
                </a:solidFill>
                <a:latin typeface="Arial" panose="020B0604020202020204" pitchFamily="34" charset="0"/>
                <a:ea typeface="Impact"/>
                <a:cs typeface="Arial" panose="020B0604020202020204" pitchFamily="34" charset="0"/>
                <a:sym typeface="Impact"/>
              </a:rPr>
              <a:t> </a:t>
            </a:r>
            <a:r>
              <a:rPr lang="sl-SI" sz="2200" err="1">
                <a:solidFill>
                  <a:srgbClr val="104448"/>
                </a:solidFill>
                <a:latin typeface="Arial" panose="020B0604020202020204" pitchFamily="34" charset="0"/>
                <a:ea typeface="Impact"/>
                <a:cs typeface="Arial" panose="020B0604020202020204" pitchFamily="34" charset="0"/>
                <a:sym typeface="Impact"/>
              </a:rPr>
              <a:t>violations</a:t>
            </a:r>
            <a:r>
              <a:rPr lang="sl-SI" sz="2200">
                <a:solidFill>
                  <a:srgbClr val="104448"/>
                </a:solidFill>
                <a:latin typeface="Arial" panose="020B0604020202020204" pitchFamily="34" charset="0"/>
                <a:ea typeface="Impact"/>
                <a:cs typeface="Arial" panose="020B0604020202020204" pitchFamily="34" charset="0"/>
                <a:sym typeface="Impact"/>
              </a:rPr>
              <a:t> at </a:t>
            </a:r>
            <a:r>
              <a:rPr lang="sl-SI" sz="2200" err="1">
                <a:solidFill>
                  <a:srgbClr val="104448"/>
                </a:solidFill>
                <a:latin typeface="Arial" panose="020B0604020202020204" pitchFamily="34" charset="0"/>
                <a:ea typeface="Impact"/>
                <a:cs typeface="Arial" panose="020B0604020202020204" pitchFamily="34" charset="0"/>
                <a:sym typeface="Impact"/>
              </a:rPr>
              <a:t>runtime</a:t>
            </a:r>
            <a:r>
              <a:rPr lang="sl-SI" sz="2200">
                <a:solidFill>
                  <a:srgbClr val="104448"/>
                </a:solidFill>
                <a:latin typeface="Arial" panose="020B0604020202020204" pitchFamily="34" charset="0"/>
                <a:ea typeface="Impact"/>
                <a:cs typeface="Arial" panose="020B0604020202020204" pitchFamily="34" charset="0"/>
                <a:sym typeface="Impact"/>
              </a:rPr>
              <a:t>	</a:t>
            </a:r>
            <a:endParaRPr lang="en-US" sz="2600">
              <a:solidFill>
                <a:srgbClr val="104448"/>
              </a:solidFill>
              <a:latin typeface="Arial" panose="020B0604020202020204" pitchFamily="34" charset="0"/>
              <a:ea typeface="Impact"/>
              <a:cs typeface="Arial" panose="020B0604020202020204" pitchFamily="34" charset="0"/>
            </a:endParaRPr>
          </a:p>
        </p:txBody>
      </p:sp>
      <p:pic>
        <p:nvPicPr>
          <p:cNvPr id="20" name="Picture 2" descr="why, question, help, support, information, info ">
            <a:extLst>
              <a:ext uri="{FF2B5EF4-FFF2-40B4-BE49-F238E27FC236}">
                <a16:creationId xmlns:a16="http://schemas.microsoft.com/office/drawing/2014/main" id="{0BCA78B9-A26D-4A00-B0A3-5196BCEEA04C}"/>
              </a:ext>
            </a:extLst>
          </p:cNvPr>
          <p:cNvPicPr>
            <a:picLocks noChangeAspect="1" noChangeArrowheads="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6582"/>
            <a:ext cx="651206" cy="651206"/>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F4F578C2-F5AB-4E6E-8192-4163C4E28EBA}"/>
              </a:ext>
            </a:extLst>
          </p:cNvPr>
          <p:cNvSpPr txBox="1"/>
          <p:nvPr/>
        </p:nvSpPr>
        <p:spPr>
          <a:xfrm>
            <a:off x="651206" y="146248"/>
            <a:ext cx="1134861" cy="276999"/>
          </a:xfrm>
          <a:prstGeom prst="rect">
            <a:avLst/>
          </a:prstGeom>
          <a:noFill/>
        </p:spPr>
        <p:txBody>
          <a:bodyPr wrap="square" rtlCol="0">
            <a:spAutoFit/>
          </a:bodyPr>
          <a:lstStyle/>
          <a:p>
            <a:r>
              <a:rPr lang="es-ES" sz="1200" b="1">
                <a:solidFill>
                  <a:schemeClr val="accent1">
                    <a:lumMod val="75000"/>
                  </a:schemeClr>
                </a:solidFill>
              </a:rPr>
              <a:t>WHAT?</a:t>
            </a:r>
            <a:endParaRPr lang="en-GB" sz="1200" b="1">
              <a:solidFill>
                <a:schemeClr val="accent1">
                  <a:lumMod val="75000"/>
                </a:schemeClr>
              </a:solidFill>
            </a:endParaRPr>
          </a:p>
        </p:txBody>
      </p:sp>
      <p:sp>
        <p:nvSpPr>
          <p:cNvPr id="2" name="Google Shape;669;g1dcf80ac0d5_0_658">
            <a:extLst>
              <a:ext uri="{FF2B5EF4-FFF2-40B4-BE49-F238E27FC236}">
                <a16:creationId xmlns:a16="http://schemas.microsoft.com/office/drawing/2014/main" id="{ECEB4E23-FE87-9F9D-CADA-81AE94022D96}"/>
              </a:ext>
            </a:extLst>
          </p:cNvPr>
          <p:cNvSpPr txBox="1"/>
          <p:nvPr/>
        </p:nvSpPr>
        <p:spPr>
          <a:xfrm>
            <a:off x="2038587" y="4667679"/>
            <a:ext cx="3489300" cy="738633"/>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solidFill>
                  <a:srgbClr val="708924"/>
                </a:solidFill>
                <a:latin typeface="Calibri"/>
                <a:cs typeface="Calibri"/>
                <a:sym typeface="Calibri"/>
              </a:rPr>
              <a:t>INTEGRATE WITH EXISTING SDLC SUPPORTING PROCESSES</a:t>
            </a:r>
            <a:endParaRPr lang="en-US" sz="1800" b="1" dirty="0">
              <a:solidFill>
                <a:srgbClr val="708924"/>
              </a:solidFill>
              <a:latin typeface="Calibri"/>
              <a:cs typeface="Calibri"/>
            </a:endParaRPr>
          </a:p>
        </p:txBody>
      </p:sp>
      <p:sp>
        <p:nvSpPr>
          <p:cNvPr id="3" name="Google Shape;671;g1dcf80ac0d5_0_658">
            <a:extLst>
              <a:ext uri="{FF2B5EF4-FFF2-40B4-BE49-F238E27FC236}">
                <a16:creationId xmlns:a16="http://schemas.microsoft.com/office/drawing/2014/main" id="{2FB21D04-E129-DB82-CC3E-143BE8C3A4B1}"/>
              </a:ext>
            </a:extLst>
          </p:cNvPr>
          <p:cNvSpPr txBox="1"/>
          <p:nvPr/>
        </p:nvSpPr>
        <p:spPr>
          <a:xfrm>
            <a:off x="2038587" y="3543834"/>
            <a:ext cx="3324600" cy="738633"/>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b="1" dirty="0">
                <a:solidFill>
                  <a:srgbClr val="708924"/>
                </a:solidFill>
                <a:latin typeface="Calibri"/>
                <a:ea typeface="Calibri"/>
                <a:cs typeface="Calibri"/>
                <a:sym typeface="Calibri"/>
              </a:rPr>
              <a:t>AUTOMATE DETECTION AND INCIDENT RESPONSE</a:t>
            </a:r>
            <a:endParaRPr lang="en-US" sz="2000" b="1" dirty="0">
              <a:solidFill>
                <a:srgbClr val="708924"/>
              </a:solidFill>
              <a:latin typeface="Calibri"/>
              <a:ea typeface="Calibri"/>
              <a:cs typeface="Calibri"/>
              <a:sym typeface="Calibri"/>
            </a:endParaRPr>
          </a:p>
        </p:txBody>
      </p:sp>
      <p:sp>
        <p:nvSpPr>
          <p:cNvPr id="4" name="Google Shape;673;g1dcf80ac0d5_0_658">
            <a:extLst>
              <a:ext uri="{FF2B5EF4-FFF2-40B4-BE49-F238E27FC236}">
                <a16:creationId xmlns:a16="http://schemas.microsoft.com/office/drawing/2014/main" id="{8EC69D26-B63E-80D1-9F61-FB3C23D9F9DC}"/>
              </a:ext>
            </a:extLst>
          </p:cNvPr>
          <p:cNvSpPr txBox="1"/>
          <p:nvPr/>
        </p:nvSpPr>
        <p:spPr>
          <a:xfrm>
            <a:off x="2038587" y="2461216"/>
            <a:ext cx="3489300" cy="738900"/>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rtl="0">
              <a:spcBef>
                <a:spcPts val="0"/>
              </a:spcBef>
              <a:spcAft>
                <a:spcPts val="0"/>
              </a:spcAft>
              <a:buNone/>
            </a:pPr>
            <a:r>
              <a:rPr lang="sl-SI" sz="1800" b="1" dirty="0">
                <a:solidFill>
                  <a:srgbClr val="708924"/>
                </a:solidFill>
                <a:latin typeface="Calibri"/>
                <a:ea typeface="Calibri"/>
                <a:cs typeface="Calibri"/>
                <a:sym typeface="Calibri"/>
              </a:rPr>
              <a:t>DEPLOY SECURITY AGENTS AUTOMATICALLY</a:t>
            </a:r>
            <a:endParaRPr sz="1800" b="1" dirty="0">
              <a:solidFill>
                <a:srgbClr val="708924"/>
              </a:solidFill>
              <a:latin typeface="Calibri"/>
              <a:ea typeface="Calibri"/>
              <a:cs typeface="Calibri"/>
              <a:sym typeface="Calibri"/>
            </a:endParaRPr>
          </a:p>
        </p:txBody>
      </p:sp>
      <p:pic>
        <p:nvPicPr>
          <p:cNvPr id="5" name="Google Shape;674;g1dcf80ac0d5_0_658">
            <a:extLst>
              <a:ext uri="{FF2B5EF4-FFF2-40B4-BE49-F238E27FC236}">
                <a16:creationId xmlns:a16="http://schemas.microsoft.com/office/drawing/2014/main" id="{700DB715-E0DC-A0BE-060A-2F9A36F3CA3B}"/>
              </a:ext>
            </a:extLst>
          </p:cNvPr>
          <p:cNvPicPr preferRelativeResize="0"/>
          <p:nvPr/>
        </p:nvPicPr>
        <p:blipFill>
          <a:blip r:embed="rId10">
            <a:alphaModFix amt="69000"/>
          </a:blip>
          <a:stretch>
            <a:fillRect/>
          </a:stretch>
        </p:blipFill>
        <p:spPr>
          <a:xfrm>
            <a:off x="1003341" y="3500028"/>
            <a:ext cx="927781" cy="877376"/>
          </a:xfrm>
          <a:prstGeom prst="rect">
            <a:avLst/>
          </a:prstGeom>
          <a:noFill/>
          <a:ln>
            <a:noFill/>
          </a:ln>
        </p:spPr>
      </p:pic>
      <p:pic>
        <p:nvPicPr>
          <p:cNvPr id="6" name="Google Shape;675;g1dcf80ac0d5_0_658">
            <a:extLst>
              <a:ext uri="{FF2B5EF4-FFF2-40B4-BE49-F238E27FC236}">
                <a16:creationId xmlns:a16="http://schemas.microsoft.com/office/drawing/2014/main" id="{734154CA-B070-0FB8-6F66-362FF495D804}"/>
              </a:ext>
            </a:extLst>
          </p:cNvPr>
          <p:cNvPicPr preferRelativeResize="0"/>
          <p:nvPr/>
        </p:nvPicPr>
        <p:blipFill>
          <a:blip r:embed="rId11">
            <a:alphaModFix amt="73000"/>
          </a:blip>
          <a:stretch>
            <a:fillRect/>
          </a:stretch>
        </p:blipFill>
        <p:spPr>
          <a:xfrm>
            <a:off x="1026279" y="4738077"/>
            <a:ext cx="904843" cy="952483"/>
          </a:xfrm>
          <a:prstGeom prst="rect">
            <a:avLst/>
          </a:prstGeom>
          <a:noFill/>
          <a:ln>
            <a:noFill/>
          </a:ln>
        </p:spPr>
      </p:pic>
      <p:pic>
        <p:nvPicPr>
          <p:cNvPr id="7" name="Google Shape;676;g1dcf80ac0d5_0_658">
            <a:extLst>
              <a:ext uri="{FF2B5EF4-FFF2-40B4-BE49-F238E27FC236}">
                <a16:creationId xmlns:a16="http://schemas.microsoft.com/office/drawing/2014/main" id="{BF106B48-62CB-CD74-C1FE-E7023274F45E}"/>
              </a:ext>
            </a:extLst>
          </p:cNvPr>
          <p:cNvPicPr preferRelativeResize="0"/>
          <p:nvPr/>
        </p:nvPicPr>
        <p:blipFill>
          <a:blip r:embed="rId12">
            <a:alphaModFix/>
          </a:blip>
          <a:stretch>
            <a:fillRect/>
          </a:stretch>
        </p:blipFill>
        <p:spPr>
          <a:xfrm>
            <a:off x="1003341" y="2461216"/>
            <a:ext cx="904843" cy="738900"/>
          </a:xfrm>
          <a:prstGeom prst="rect">
            <a:avLst/>
          </a:prstGeom>
          <a:noFill/>
          <a:ln>
            <a:noFill/>
          </a:ln>
        </p:spPr>
      </p:pic>
      <p:pic>
        <p:nvPicPr>
          <p:cNvPr id="8" name="Picture 7">
            <a:extLst>
              <a:ext uri="{FF2B5EF4-FFF2-40B4-BE49-F238E27FC236}">
                <a16:creationId xmlns:a16="http://schemas.microsoft.com/office/drawing/2014/main" id="{7AF94D28-5D45-433F-81BD-D3CFED7E1538}"/>
              </a:ext>
            </a:extLst>
          </p:cNvPr>
          <p:cNvPicPr>
            <a:picLocks noChangeAspect="1"/>
          </p:cNvPicPr>
          <p:nvPr/>
        </p:nvPicPr>
        <p:blipFill>
          <a:blip r:embed="rId13"/>
          <a:stretch>
            <a:fillRect/>
          </a:stretch>
        </p:blipFill>
        <p:spPr>
          <a:xfrm>
            <a:off x="5297240" y="2507410"/>
            <a:ext cx="5494490" cy="3515380"/>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C4616E0E-7713-32DA-B145-F2661481D43F}"/>
              </a:ext>
            </a:extLst>
          </p:cNvPr>
          <p:cNvPicPr>
            <a:picLocks noChangeAspect="1"/>
          </p:cNvPicPr>
          <p:nvPr/>
        </p:nvPicPr>
        <p:blipFill>
          <a:blip r:embed="rId14"/>
          <a:stretch>
            <a:fillRect/>
          </a:stretch>
        </p:blipFill>
        <p:spPr>
          <a:xfrm>
            <a:off x="5941583" y="2253412"/>
            <a:ext cx="5262341" cy="2952313"/>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9AE9D6D5-A344-6CA8-0215-EE01563EE0E9}"/>
              </a:ext>
            </a:extLst>
          </p:cNvPr>
          <p:cNvPicPr>
            <a:picLocks noChangeAspect="1"/>
          </p:cNvPicPr>
          <p:nvPr/>
        </p:nvPicPr>
        <p:blipFill>
          <a:blip r:embed="rId15"/>
          <a:stretch>
            <a:fillRect/>
          </a:stretch>
        </p:blipFill>
        <p:spPr>
          <a:xfrm>
            <a:off x="8423166" y="2117327"/>
            <a:ext cx="3359154" cy="1528955"/>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EE2628B-8B16-452A-B7F8-9CDA0A6C1A4B}"/>
              </a:ext>
            </a:extLst>
          </p:cNvPr>
          <p:cNvSpPr>
            <a:spLocks noGrp="1"/>
          </p:cNvSpPr>
          <p:nvPr>
            <p:ph type="title"/>
          </p:nvPr>
        </p:nvSpPr>
        <p:spPr>
          <a:xfrm>
            <a:off x="930965" y="5532437"/>
            <a:ext cx="10515600" cy="1325563"/>
          </a:xfrm>
        </p:spPr>
        <p:txBody>
          <a:bodyPr/>
          <a:lstStyle/>
          <a:p>
            <a:r>
              <a:rPr lang="sl-SI" dirty="0"/>
              <a:t>Thank you!</a:t>
            </a:r>
            <a:endParaRPr lang="en-US" dirty="0"/>
          </a:p>
        </p:txBody>
      </p:sp>
      <p:sp>
        <p:nvSpPr>
          <p:cNvPr id="3" name="Označba mesta vsebine 2">
            <a:extLst>
              <a:ext uri="{FF2B5EF4-FFF2-40B4-BE49-F238E27FC236}">
                <a16:creationId xmlns:a16="http://schemas.microsoft.com/office/drawing/2014/main" id="{DADCFC17-9A45-4BB3-9773-F3BAB00E649A}"/>
              </a:ext>
            </a:extLst>
          </p:cNvPr>
          <p:cNvSpPr>
            <a:spLocks noGrp="1"/>
          </p:cNvSpPr>
          <p:nvPr>
            <p:ph sz="quarter" idx="10"/>
          </p:nvPr>
        </p:nvSpPr>
        <p:spPr>
          <a:xfrm>
            <a:off x="1524000" y="5497988"/>
            <a:ext cx="9144000" cy="464820"/>
          </a:xfrm>
        </p:spPr>
        <p:txBody>
          <a:bodyPr>
            <a:normAutofit/>
          </a:bodyPr>
          <a:lstStyle/>
          <a:p>
            <a:r>
              <a:rPr lang="sl-SI" sz="2000" dirty="0"/>
              <a:t>www.piacere-project.eu</a:t>
            </a:r>
            <a:r>
              <a:rPr lang="es-ES" sz="2000" dirty="0"/>
              <a:t> </a:t>
            </a:r>
            <a:r>
              <a:rPr lang="sl-SI" sz="2000" dirty="0"/>
              <a:t>//  </a:t>
            </a:r>
            <a:r>
              <a:rPr lang="es-ES" sz="2000" dirty="0" err="1"/>
              <a:t>Contact</a:t>
            </a:r>
            <a:r>
              <a:rPr lang="es-ES" sz="2000" dirty="0"/>
              <a:t>: </a:t>
            </a:r>
            <a:r>
              <a:rPr lang="es-ES" sz="2000" dirty="0" err="1"/>
              <a:t>joao.pitacosta@xlab.si</a:t>
            </a:r>
            <a:endParaRPr lang="en-US" sz="2000" dirty="0"/>
          </a:p>
        </p:txBody>
      </p:sp>
      <p:pic>
        <p:nvPicPr>
          <p:cNvPr id="6" name="Picture 5" descr="A group of people posing for a photo&#10;&#10;Description automatically generated">
            <a:extLst>
              <a:ext uri="{FF2B5EF4-FFF2-40B4-BE49-F238E27FC236}">
                <a16:creationId xmlns:a16="http://schemas.microsoft.com/office/drawing/2014/main" id="{1356621A-C15F-1276-1B08-39253C10E4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3161" y="1902692"/>
            <a:ext cx="7805677" cy="3384926"/>
          </a:xfrm>
          <a:prstGeom prst="rect">
            <a:avLst/>
          </a:prstGeom>
          <a:effectLst>
            <a:glow rad="483636">
              <a:schemeClr val="accent2">
                <a:satMod val="175000"/>
                <a:alpha val="40000"/>
              </a:schemeClr>
            </a:glow>
          </a:effectLst>
        </p:spPr>
      </p:pic>
    </p:spTree>
    <p:extLst>
      <p:ext uri="{BB962C8B-B14F-4D97-AF65-F5344CB8AC3E}">
        <p14:creationId xmlns:p14="http://schemas.microsoft.com/office/powerpoint/2010/main" val="7925970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Elementos multimedia en línea 5" title="PIACERE H2020 project promotional video">
            <a:hlinkClick r:id="" action="ppaction://media"/>
            <a:extLst>
              <a:ext uri="{FF2B5EF4-FFF2-40B4-BE49-F238E27FC236}">
                <a16:creationId xmlns:a16="http://schemas.microsoft.com/office/drawing/2014/main" id="{8E2AF718-91D1-F1AA-53FE-288BC2F27BBB}"/>
              </a:ext>
            </a:extLst>
          </p:cNvPr>
          <p:cNvPicPr>
            <a:picLocks noGrp="1" noRot="1" noChangeAspect="1"/>
          </p:cNvPicPr>
          <p:nvPr>
            <p:ph idx="1"/>
            <a:videoFile r:link="rId1"/>
          </p:nvPr>
        </p:nvPicPr>
        <p:blipFill>
          <a:blip r:embed="rId3"/>
          <a:stretch>
            <a:fillRect/>
          </a:stretch>
        </p:blipFill>
        <p:spPr>
          <a:xfrm>
            <a:off x="1252220" y="692079"/>
            <a:ext cx="9687559" cy="5473841"/>
          </a:xfrm>
          <a:prstGeom prst="rect">
            <a:avLst/>
          </a:prstGeom>
        </p:spPr>
      </p:pic>
    </p:spTree>
    <p:extLst>
      <p:ext uri="{BB962C8B-B14F-4D97-AF65-F5344CB8AC3E}">
        <p14:creationId xmlns:p14="http://schemas.microsoft.com/office/powerpoint/2010/main" val="16250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esquinas redondeadas 5">
            <a:extLst>
              <a:ext uri="{FF2B5EF4-FFF2-40B4-BE49-F238E27FC236}">
                <a16:creationId xmlns:a16="http://schemas.microsoft.com/office/drawing/2014/main" id="{D68A4E49-8E19-4EB1-AD71-E88CF4CFEEEA}"/>
              </a:ext>
            </a:extLst>
          </p:cNvPr>
          <p:cNvSpPr/>
          <p:nvPr/>
        </p:nvSpPr>
        <p:spPr>
          <a:xfrm>
            <a:off x="1669795" y="1420712"/>
            <a:ext cx="1764636" cy="682678"/>
          </a:xfrm>
          <a:prstGeom prst="roundRect">
            <a:avLst/>
          </a:prstGeom>
          <a:no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822960"/>
            <a:r>
              <a:rPr lang="es-ES" sz="1600" err="1">
                <a:solidFill>
                  <a:srgbClr val="696F71"/>
                </a:solidFill>
              </a:rPr>
              <a:t>Virtualization</a:t>
            </a:r>
            <a:endParaRPr lang="es-ES" sz="1600">
              <a:solidFill>
                <a:srgbClr val="696F71"/>
              </a:solidFill>
            </a:endParaRPr>
          </a:p>
        </p:txBody>
      </p:sp>
      <p:sp>
        <p:nvSpPr>
          <p:cNvPr id="7" name="Rectángulo: esquinas redondeadas 6">
            <a:extLst>
              <a:ext uri="{FF2B5EF4-FFF2-40B4-BE49-F238E27FC236}">
                <a16:creationId xmlns:a16="http://schemas.microsoft.com/office/drawing/2014/main" id="{F62B1198-95C6-4413-B4CB-1FB2D83407DE}"/>
              </a:ext>
            </a:extLst>
          </p:cNvPr>
          <p:cNvSpPr/>
          <p:nvPr/>
        </p:nvSpPr>
        <p:spPr>
          <a:xfrm>
            <a:off x="4462882" y="1415215"/>
            <a:ext cx="1923615" cy="682678"/>
          </a:xfrm>
          <a:prstGeom prst="roundRect">
            <a:avLst/>
          </a:prstGeom>
          <a:no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822960"/>
            <a:r>
              <a:rPr lang="es-ES" sz="1600">
                <a:solidFill>
                  <a:srgbClr val="696F71"/>
                </a:solidFill>
                <a:latin typeface="Segoe UI Light"/>
              </a:rPr>
              <a:t>Cloud Computing Continuum</a:t>
            </a:r>
          </a:p>
        </p:txBody>
      </p:sp>
      <p:cxnSp>
        <p:nvCxnSpPr>
          <p:cNvPr id="8" name="Conector recto 7">
            <a:extLst>
              <a:ext uri="{FF2B5EF4-FFF2-40B4-BE49-F238E27FC236}">
                <a16:creationId xmlns:a16="http://schemas.microsoft.com/office/drawing/2014/main" id="{E7173EAE-DF25-46AE-8DE6-D8035ED4F8B5}"/>
              </a:ext>
            </a:extLst>
          </p:cNvPr>
          <p:cNvCxnSpPr>
            <a:cxnSpLocks/>
          </p:cNvCxnSpPr>
          <p:nvPr/>
        </p:nvCxnSpPr>
        <p:spPr>
          <a:xfrm>
            <a:off x="6386497" y="2711734"/>
            <a:ext cx="1019008" cy="0"/>
          </a:xfrm>
          <a:prstGeom prst="line">
            <a:avLst/>
          </a:prstGeom>
          <a:ln w="76200" cap="rnd">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677F4737-D5A1-4452-8FCD-653F86C9551C}"/>
              </a:ext>
            </a:extLst>
          </p:cNvPr>
          <p:cNvCxnSpPr>
            <a:cxnSpLocks/>
          </p:cNvCxnSpPr>
          <p:nvPr/>
        </p:nvCxnSpPr>
        <p:spPr>
          <a:xfrm>
            <a:off x="3434431" y="2736601"/>
            <a:ext cx="1051720" cy="0"/>
          </a:xfrm>
          <a:prstGeom prst="line">
            <a:avLst/>
          </a:prstGeom>
          <a:ln w="76200" cap="rnd">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Rectángulo: esquinas redondeadas 9">
            <a:extLst>
              <a:ext uri="{FF2B5EF4-FFF2-40B4-BE49-F238E27FC236}">
                <a16:creationId xmlns:a16="http://schemas.microsoft.com/office/drawing/2014/main" id="{B1EE4393-B48A-4B9B-9CF0-05E25D75C0B3}"/>
              </a:ext>
            </a:extLst>
          </p:cNvPr>
          <p:cNvSpPr/>
          <p:nvPr/>
        </p:nvSpPr>
        <p:spPr>
          <a:xfrm>
            <a:off x="7223753" y="1420711"/>
            <a:ext cx="2104030" cy="682680"/>
          </a:xfrm>
          <a:prstGeom prst="roundRect">
            <a:avLst/>
          </a:prstGeom>
          <a:no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822960"/>
            <a:r>
              <a:rPr lang="es-ES" sz="1600">
                <a:solidFill>
                  <a:srgbClr val="696F71"/>
                </a:solidFill>
                <a:latin typeface="Segoe UI Light"/>
              </a:rPr>
              <a:t>(</a:t>
            </a:r>
            <a:r>
              <a:rPr lang="es-ES" sz="1600" err="1">
                <a:solidFill>
                  <a:srgbClr val="696F71"/>
                </a:solidFill>
                <a:latin typeface="Segoe UI Light"/>
              </a:rPr>
              <a:t>Sec</a:t>
            </a:r>
            <a:r>
              <a:rPr lang="es-ES" sz="1600">
                <a:solidFill>
                  <a:srgbClr val="696F71"/>
                </a:solidFill>
                <a:latin typeface="Segoe UI Light"/>
              </a:rPr>
              <a:t>) DevOps </a:t>
            </a:r>
            <a:r>
              <a:rPr lang="es-ES" sz="1600" err="1">
                <a:solidFill>
                  <a:srgbClr val="696F71"/>
                </a:solidFill>
                <a:latin typeface="Segoe UI Light"/>
              </a:rPr>
              <a:t>philosophy</a:t>
            </a:r>
            <a:endParaRPr lang="es-ES" sz="1600">
              <a:solidFill>
                <a:srgbClr val="696F71"/>
              </a:solidFill>
              <a:latin typeface="Segoe UI Light"/>
            </a:endParaRPr>
          </a:p>
        </p:txBody>
      </p:sp>
      <p:sp>
        <p:nvSpPr>
          <p:cNvPr id="11" name="CuadroTexto 10">
            <a:extLst>
              <a:ext uri="{FF2B5EF4-FFF2-40B4-BE49-F238E27FC236}">
                <a16:creationId xmlns:a16="http://schemas.microsoft.com/office/drawing/2014/main" id="{5E203F70-60F4-48EE-B5FD-7CBCC2499B9C}"/>
              </a:ext>
            </a:extLst>
          </p:cNvPr>
          <p:cNvSpPr txBox="1"/>
          <p:nvPr/>
        </p:nvSpPr>
        <p:spPr>
          <a:xfrm>
            <a:off x="2194146" y="4940169"/>
            <a:ext cx="8219093" cy="584775"/>
          </a:xfrm>
          <a:prstGeom prst="rect">
            <a:avLst/>
          </a:prstGeom>
          <a:noFill/>
        </p:spPr>
        <p:txBody>
          <a:bodyPr wrap="square" rtlCol="0">
            <a:spAutoFit/>
          </a:bodyPr>
          <a:lstStyle/>
          <a:p>
            <a:r>
              <a:rPr lang="en-GB" sz="3200" b="1"/>
              <a:t>         Infrastructure as Code (</a:t>
            </a:r>
            <a:r>
              <a:rPr lang="en-GB" sz="3200" b="1" err="1"/>
              <a:t>IaC</a:t>
            </a:r>
            <a:r>
              <a:rPr lang="en-GB" sz="3200" b="1"/>
              <a:t>) </a:t>
            </a:r>
          </a:p>
        </p:txBody>
      </p:sp>
      <p:sp>
        <p:nvSpPr>
          <p:cNvPr id="12" name="CuadroTexto 11">
            <a:extLst>
              <a:ext uri="{FF2B5EF4-FFF2-40B4-BE49-F238E27FC236}">
                <a16:creationId xmlns:a16="http://schemas.microsoft.com/office/drawing/2014/main" id="{0D275857-06D3-41B5-891E-852E88B06DA4}"/>
              </a:ext>
            </a:extLst>
          </p:cNvPr>
          <p:cNvSpPr txBox="1"/>
          <p:nvPr/>
        </p:nvSpPr>
        <p:spPr>
          <a:xfrm>
            <a:off x="1078107" y="5566426"/>
            <a:ext cx="9973994" cy="646331"/>
          </a:xfrm>
          <a:prstGeom prst="rect">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algn="ctr" defTabSz="822960">
              <a:defRPr sz="1600" b="1"/>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Enables the automation of several deployment, configuration and management tasks that otherwise would have to be performed manually by an operator</a:t>
            </a:r>
            <a:endParaRPr lang="en-GB"/>
          </a:p>
        </p:txBody>
      </p:sp>
      <p:cxnSp>
        <p:nvCxnSpPr>
          <p:cNvPr id="13" name="Conector recto 12">
            <a:extLst>
              <a:ext uri="{FF2B5EF4-FFF2-40B4-BE49-F238E27FC236}">
                <a16:creationId xmlns:a16="http://schemas.microsoft.com/office/drawing/2014/main" id="{11AB7A88-2C19-4FF8-886F-51CC7E1A608C}"/>
              </a:ext>
            </a:extLst>
          </p:cNvPr>
          <p:cNvCxnSpPr>
            <a:cxnSpLocks/>
          </p:cNvCxnSpPr>
          <p:nvPr/>
        </p:nvCxnSpPr>
        <p:spPr>
          <a:xfrm>
            <a:off x="1669795" y="3427213"/>
            <a:ext cx="7994710" cy="1787"/>
          </a:xfrm>
          <a:prstGeom prst="line">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pic>
        <p:nvPicPr>
          <p:cNvPr id="14" name="Picture 2" descr="xml, theme, file, template, format icon">
            <a:extLst>
              <a:ext uri="{FF2B5EF4-FFF2-40B4-BE49-F238E27FC236}">
                <a16:creationId xmlns:a16="http://schemas.microsoft.com/office/drawing/2014/main" id="{E7700BA5-CB2E-4B14-AE80-43FB34774A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210" y="3611922"/>
            <a:ext cx="673099" cy="673099"/>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5A485B45-808B-474D-A652-F7C470BAB1A8}"/>
              </a:ext>
            </a:extLst>
          </p:cNvPr>
          <p:cNvSpPr txBox="1"/>
          <p:nvPr/>
        </p:nvSpPr>
        <p:spPr>
          <a:xfrm>
            <a:off x="2417252" y="4360174"/>
            <a:ext cx="1501871" cy="307777"/>
          </a:xfrm>
          <a:prstGeom prst="rect">
            <a:avLst/>
          </a:prstGeom>
          <a:noFill/>
        </p:spPr>
        <p:txBody>
          <a:bodyPr wrap="square" rtlCol="0">
            <a:spAutoFit/>
          </a:bodyPr>
          <a:lstStyle/>
          <a:p>
            <a:r>
              <a:rPr lang="en-GB" sz="1400"/>
              <a:t>Templates</a:t>
            </a:r>
          </a:p>
        </p:txBody>
      </p:sp>
      <p:pic>
        <p:nvPicPr>
          <p:cNvPr id="16" name="Picture 4" descr="content, write, compose, script, pencil, document, sheet icon">
            <a:extLst>
              <a:ext uri="{FF2B5EF4-FFF2-40B4-BE49-F238E27FC236}">
                <a16:creationId xmlns:a16="http://schemas.microsoft.com/office/drawing/2014/main" id="{9FEF2F24-6C20-4C30-9579-E821B082E8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7886" y="3566286"/>
            <a:ext cx="723350" cy="723350"/>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73E6EB26-4766-4816-A4D7-0612C586BD68}"/>
              </a:ext>
            </a:extLst>
          </p:cNvPr>
          <p:cNvSpPr txBox="1"/>
          <p:nvPr/>
        </p:nvSpPr>
        <p:spPr>
          <a:xfrm>
            <a:off x="4119455" y="4360175"/>
            <a:ext cx="869246" cy="307777"/>
          </a:xfrm>
          <a:prstGeom prst="rect">
            <a:avLst/>
          </a:prstGeom>
          <a:noFill/>
        </p:spPr>
        <p:txBody>
          <a:bodyPr wrap="square" rtlCol="0">
            <a:spAutoFit/>
          </a:bodyPr>
          <a:lstStyle/>
          <a:p>
            <a:r>
              <a:rPr lang="en-GB" sz="1400"/>
              <a:t>Scripts</a:t>
            </a:r>
          </a:p>
        </p:txBody>
      </p:sp>
      <p:pic>
        <p:nvPicPr>
          <p:cNvPr id="18" name="Picture 6" descr="Privacy Policy Icons - Download Free Vector Icons | Noun Project">
            <a:extLst>
              <a:ext uri="{FF2B5EF4-FFF2-40B4-BE49-F238E27FC236}">
                <a16:creationId xmlns:a16="http://schemas.microsoft.com/office/drawing/2014/main" id="{721FFE1E-1AC5-44F6-8F7D-9714A5C699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73018" y="3558399"/>
            <a:ext cx="816527" cy="816527"/>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a:extLst>
              <a:ext uri="{FF2B5EF4-FFF2-40B4-BE49-F238E27FC236}">
                <a16:creationId xmlns:a16="http://schemas.microsoft.com/office/drawing/2014/main" id="{FDEFCD1A-BCB8-42AC-83B9-9D172D0D1E24}"/>
              </a:ext>
            </a:extLst>
          </p:cNvPr>
          <p:cNvSpPr txBox="1"/>
          <p:nvPr/>
        </p:nvSpPr>
        <p:spPr>
          <a:xfrm>
            <a:off x="5189033" y="4360174"/>
            <a:ext cx="876071" cy="307777"/>
          </a:xfrm>
          <a:prstGeom prst="rect">
            <a:avLst/>
          </a:prstGeom>
          <a:noFill/>
        </p:spPr>
        <p:txBody>
          <a:bodyPr wrap="square" rtlCol="0">
            <a:spAutoFit/>
          </a:bodyPr>
          <a:lstStyle/>
          <a:p>
            <a:r>
              <a:rPr lang="en-GB" sz="1400"/>
              <a:t>Policies</a:t>
            </a:r>
          </a:p>
        </p:txBody>
      </p:sp>
      <p:pic>
        <p:nvPicPr>
          <p:cNvPr id="20" name="Imagen 19">
            <a:extLst>
              <a:ext uri="{FF2B5EF4-FFF2-40B4-BE49-F238E27FC236}">
                <a16:creationId xmlns:a16="http://schemas.microsoft.com/office/drawing/2014/main" id="{71399ECF-AE72-4E4D-A20A-05B8F77A26EE}"/>
              </a:ext>
            </a:extLst>
          </p:cNvPr>
          <p:cNvPicPr>
            <a:picLocks noChangeAspect="1"/>
          </p:cNvPicPr>
          <p:nvPr/>
        </p:nvPicPr>
        <p:blipFill>
          <a:blip r:embed="rId6"/>
          <a:stretch>
            <a:fillRect/>
          </a:stretch>
        </p:blipFill>
        <p:spPr>
          <a:xfrm>
            <a:off x="6541079" y="3534450"/>
            <a:ext cx="864426" cy="864426"/>
          </a:xfrm>
          <a:prstGeom prst="rect">
            <a:avLst/>
          </a:prstGeom>
        </p:spPr>
      </p:pic>
      <p:sp>
        <p:nvSpPr>
          <p:cNvPr id="21" name="CuadroTexto 20">
            <a:extLst>
              <a:ext uri="{FF2B5EF4-FFF2-40B4-BE49-F238E27FC236}">
                <a16:creationId xmlns:a16="http://schemas.microsoft.com/office/drawing/2014/main" id="{D975BEDC-19C1-4B5A-A202-5C3845C9E5F8}"/>
              </a:ext>
            </a:extLst>
          </p:cNvPr>
          <p:cNvSpPr txBox="1"/>
          <p:nvPr/>
        </p:nvSpPr>
        <p:spPr>
          <a:xfrm>
            <a:off x="6505018" y="4341795"/>
            <a:ext cx="1558107" cy="523220"/>
          </a:xfrm>
          <a:prstGeom prst="rect">
            <a:avLst/>
          </a:prstGeom>
          <a:noFill/>
        </p:spPr>
        <p:txBody>
          <a:bodyPr wrap="square" rtlCol="0">
            <a:spAutoFit/>
          </a:bodyPr>
          <a:lstStyle/>
          <a:p>
            <a:r>
              <a:rPr lang="en-GB" sz="1400"/>
              <a:t>Network elements</a:t>
            </a:r>
          </a:p>
        </p:txBody>
      </p:sp>
      <p:pic>
        <p:nvPicPr>
          <p:cNvPr id="22" name="Imagen 21">
            <a:extLst>
              <a:ext uri="{FF2B5EF4-FFF2-40B4-BE49-F238E27FC236}">
                <a16:creationId xmlns:a16="http://schemas.microsoft.com/office/drawing/2014/main" id="{868BF9D6-8736-4390-8C5F-9F3B60499523}"/>
              </a:ext>
            </a:extLst>
          </p:cNvPr>
          <p:cNvPicPr>
            <a:picLocks noChangeAspect="1"/>
          </p:cNvPicPr>
          <p:nvPr/>
        </p:nvPicPr>
        <p:blipFill>
          <a:blip r:embed="rId7"/>
          <a:stretch>
            <a:fillRect/>
          </a:stretch>
        </p:blipFill>
        <p:spPr>
          <a:xfrm>
            <a:off x="8005305" y="3619417"/>
            <a:ext cx="759006" cy="759006"/>
          </a:xfrm>
          <a:prstGeom prst="rect">
            <a:avLst/>
          </a:prstGeom>
        </p:spPr>
      </p:pic>
      <p:sp>
        <p:nvSpPr>
          <p:cNvPr id="23" name="CuadroTexto 22">
            <a:extLst>
              <a:ext uri="{FF2B5EF4-FFF2-40B4-BE49-F238E27FC236}">
                <a16:creationId xmlns:a16="http://schemas.microsoft.com/office/drawing/2014/main" id="{CF7B8A17-F388-47FF-BCD3-FE38ADF838E6}"/>
              </a:ext>
            </a:extLst>
          </p:cNvPr>
          <p:cNvSpPr txBox="1"/>
          <p:nvPr/>
        </p:nvSpPr>
        <p:spPr>
          <a:xfrm>
            <a:off x="8065462" y="4393754"/>
            <a:ext cx="1886395" cy="523220"/>
          </a:xfrm>
          <a:prstGeom prst="rect">
            <a:avLst/>
          </a:prstGeom>
          <a:noFill/>
        </p:spPr>
        <p:txBody>
          <a:bodyPr wrap="square" rtlCol="0">
            <a:spAutoFit/>
          </a:bodyPr>
          <a:lstStyle/>
          <a:p>
            <a:r>
              <a:rPr lang="en-GB" sz="1400"/>
              <a:t>Cloud infrastructure</a:t>
            </a:r>
          </a:p>
        </p:txBody>
      </p:sp>
      <p:grpSp>
        <p:nvGrpSpPr>
          <p:cNvPr id="24" name="Grupo 23">
            <a:extLst>
              <a:ext uri="{FF2B5EF4-FFF2-40B4-BE49-F238E27FC236}">
                <a16:creationId xmlns:a16="http://schemas.microsoft.com/office/drawing/2014/main" id="{8FD1C8B9-621B-42E8-A1E0-B168141F7A41}"/>
              </a:ext>
            </a:extLst>
          </p:cNvPr>
          <p:cNvGrpSpPr/>
          <p:nvPr/>
        </p:nvGrpSpPr>
        <p:grpSpPr>
          <a:xfrm>
            <a:off x="2097815" y="2235741"/>
            <a:ext cx="951986" cy="951986"/>
            <a:chOff x="1014600" y="1622105"/>
            <a:chExt cx="951986" cy="951986"/>
          </a:xfrm>
        </p:grpSpPr>
        <p:sp>
          <p:nvSpPr>
            <p:cNvPr id="25" name="Elipse 24">
              <a:extLst>
                <a:ext uri="{FF2B5EF4-FFF2-40B4-BE49-F238E27FC236}">
                  <a16:creationId xmlns:a16="http://schemas.microsoft.com/office/drawing/2014/main" id="{0A6C0D32-0FA8-4180-9882-EC47792E0695}"/>
                </a:ext>
              </a:extLst>
            </p:cNvPr>
            <p:cNvSpPr/>
            <p:nvPr/>
          </p:nvSpPr>
          <p:spPr>
            <a:xfrm>
              <a:off x="1014600" y="1622105"/>
              <a:ext cx="951986" cy="951986"/>
            </a:xfrm>
            <a:prstGeom prst="ellipse">
              <a:avLst/>
            </a:prstGeom>
            <a:noFill/>
            <a:ln w="1270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822960"/>
              <a:endParaRPr lang="es-ES" sz="1620">
                <a:solidFill>
                  <a:srgbClr val="696F71"/>
                </a:solidFill>
                <a:latin typeface="Segoe UI Light"/>
              </a:endParaRPr>
            </a:p>
          </p:txBody>
        </p:sp>
        <p:pic>
          <p:nvPicPr>
            <p:cNvPr id="26" name="Picture 8" descr="data, virtual, computing, machine, reality icon">
              <a:extLst>
                <a:ext uri="{FF2B5EF4-FFF2-40B4-BE49-F238E27FC236}">
                  <a16:creationId xmlns:a16="http://schemas.microsoft.com/office/drawing/2014/main" id="{FD3A2DC9-00D7-4E3C-BD14-9ED08D95B3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8678" y="1732485"/>
              <a:ext cx="667796" cy="6677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upo 26">
            <a:extLst>
              <a:ext uri="{FF2B5EF4-FFF2-40B4-BE49-F238E27FC236}">
                <a16:creationId xmlns:a16="http://schemas.microsoft.com/office/drawing/2014/main" id="{F363CE52-D07D-4F54-BD8B-094CBD0DB8D7}"/>
              </a:ext>
            </a:extLst>
          </p:cNvPr>
          <p:cNvGrpSpPr/>
          <p:nvPr/>
        </p:nvGrpSpPr>
        <p:grpSpPr>
          <a:xfrm>
            <a:off x="4988701" y="2235741"/>
            <a:ext cx="951986" cy="951986"/>
            <a:chOff x="3905486" y="1549381"/>
            <a:chExt cx="951986" cy="951986"/>
          </a:xfrm>
        </p:grpSpPr>
        <p:sp>
          <p:nvSpPr>
            <p:cNvPr id="28" name="Elipse 27">
              <a:extLst>
                <a:ext uri="{FF2B5EF4-FFF2-40B4-BE49-F238E27FC236}">
                  <a16:creationId xmlns:a16="http://schemas.microsoft.com/office/drawing/2014/main" id="{91C550FF-CA91-4111-BB80-58D20ABEA955}"/>
                </a:ext>
              </a:extLst>
            </p:cNvPr>
            <p:cNvSpPr/>
            <p:nvPr/>
          </p:nvSpPr>
          <p:spPr>
            <a:xfrm>
              <a:off x="3905486" y="1549381"/>
              <a:ext cx="951986" cy="951986"/>
            </a:xfrm>
            <a:prstGeom prst="ellipse">
              <a:avLst/>
            </a:prstGeom>
            <a:noFill/>
            <a:ln w="1270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822960"/>
              <a:endParaRPr lang="es-ES" sz="1620">
                <a:solidFill>
                  <a:srgbClr val="696F71"/>
                </a:solidFill>
                <a:latin typeface="Segoe UI Light"/>
              </a:endParaRPr>
            </a:p>
          </p:txBody>
        </p:sp>
        <p:pic>
          <p:nvPicPr>
            <p:cNvPr id="29" name="Picture 10" descr="Cloud Configuration Icons - Download Free Vector Icons | Noun Project">
              <a:extLst>
                <a:ext uri="{FF2B5EF4-FFF2-40B4-BE49-F238E27FC236}">
                  <a16:creationId xmlns:a16="http://schemas.microsoft.com/office/drawing/2014/main" id="{85F82366-63C9-4510-B199-2705A317A70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33107" y="1772379"/>
              <a:ext cx="515658" cy="5156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upo 29">
            <a:extLst>
              <a:ext uri="{FF2B5EF4-FFF2-40B4-BE49-F238E27FC236}">
                <a16:creationId xmlns:a16="http://schemas.microsoft.com/office/drawing/2014/main" id="{D232E5A9-15E0-48F4-8632-C59D08B4C14B}"/>
              </a:ext>
            </a:extLst>
          </p:cNvPr>
          <p:cNvGrpSpPr/>
          <p:nvPr/>
        </p:nvGrpSpPr>
        <p:grpSpPr>
          <a:xfrm>
            <a:off x="7908815" y="2235741"/>
            <a:ext cx="951986" cy="951986"/>
            <a:chOff x="6825600" y="1524514"/>
            <a:chExt cx="951986" cy="951986"/>
          </a:xfrm>
        </p:grpSpPr>
        <p:sp>
          <p:nvSpPr>
            <p:cNvPr id="31" name="Elipse 30">
              <a:extLst>
                <a:ext uri="{FF2B5EF4-FFF2-40B4-BE49-F238E27FC236}">
                  <a16:creationId xmlns:a16="http://schemas.microsoft.com/office/drawing/2014/main" id="{45371F39-339F-4F7C-8A2D-586D03928009}"/>
                </a:ext>
              </a:extLst>
            </p:cNvPr>
            <p:cNvSpPr/>
            <p:nvPr/>
          </p:nvSpPr>
          <p:spPr>
            <a:xfrm>
              <a:off x="6825600" y="1524514"/>
              <a:ext cx="951986" cy="951986"/>
            </a:xfrm>
            <a:prstGeom prst="ellipse">
              <a:avLst/>
            </a:prstGeom>
            <a:noFill/>
            <a:ln w="127000">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822960"/>
              <a:endParaRPr lang="es-ES" sz="1620">
                <a:solidFill>
                  <a:srgbClr val="696F71"/>
                </a:solidFill>
                <a:latin typeface="Segoe UI Light"/>
              </a:endParaRPr>
            </a:p>
          </p:txBody>
        </p:sp>
        <p:pic>
          <p:nvPicPr>
            <p:cNvPr id="32" name="Imagen 31">
              <a:extLst>
                <a:ext uri="{FF2B5EF4-FFF2-40B4-BE49-F238E27FC236}">
                  <a16:creationId xmlns:a16="http://schemas.microsoft.com/office/drawing/2014/main" id="{108C68AA-DF69-4303-983C-59B3D1EB257D}"/>
                </a:ext>
              </a:extLst>
            </p:cNvPr>
            <p:cNvPicPr>
              <a:picLocks noChangeAspect="1"/>
            </p:cNvPicPr>
            <p:nvPr/>
          </p:nvPicPr>
          <p:blipFill>
            <a:blip r:embed="rId10">
              <a:extLst>
                <a:ext uri="{BEBA8EAE-BF5A-486C-A8C5-ECC9F3942E4B}">
                  <a14:imgProps xmlns:a14="http://schemas.microsoft.com/office/drawing/2010/main">
                    <a14:imgLayer r:embed="rId11">
                      <a14:imgEffect>
                        <a14:saturation sat="0"/>
                      </a14:imgEffect>
                    </a14:imgLayer>
                  </a14:imgProps>
                </a:ext>
              </a:extLst>
            </a:blip>
            <a:stretch>
              <a:fillRect/>
            </a:stretch>
          </p:blipFill>
          <p:spPr>
            <a:xfrm>
              <a:off x="6949178" y="1825294"/>
              <a:ext cx="705608" cy="400160"/>
            </a:xfrm>
            <a:prstGeom prst="rect">
              <a:avLst/>
            </a:prstGeom>
          </p:spPr>
        </p:pic>
      </p:grpSp>
      <p:sp>
        <p:nvSpPr>
          <p:cNvPr id="36" name="Título 1">
            <a:extLst>
              <a:ext uri="{FF2B5EF4-FFF2-40B4-BE49-F238E27FC236}">
                <a16:creationId xmlns:a16="http://schemas.microsoft.com/office/drawing/2014/main" id="{6AA3FDA4-6C99-B2AD-310A-7DD1479745BA}"/>
              </a:ext>
            </a:extLst>
          </p:cNvPr>
          <p:cNvSpPr>
            <a:spLocks noGrp="1"/>
          </p:cNvSpPr>
          <p:nvPr>
            <p:ph type="title"/>
          </p:nvPr>
        </p:nvSpPr>
        <p:spPr>
          <a:xfrm>
            <a:off x="845219" y="66771"/>
            <a:ext cx="9717053" cy="1325563"/>
          </a:xfrm>
        </p:spPr>
        <p:txBody>
          <a:bodyPr/>
          <a:lstStyle/>
          <a:p>
            <a:r>
              <a:rPr lang="es-ES" dirty="0"/>
              <a:t>PIACERE CONTEXT</a:t>
            </a:r>
            <a:endParaRPr lang="en-GB" dirty="0"/>
          </a:p>
        </p:txBody>
      </p:sp>
      <p:sp>
        <p:nvSpPr>
          <p:cNvPr id="37" name="7 CuadroTexto">
            <a:extLst>
              <a:ext uri="{FF2B5EF4-FFF2-40B4-BE49-F238E27FC236}">
                <a16:creationId xmlns:a16="http://schemas.microsoft.com/office/drawing/2014/main" id="{DAA4B852-C9BC-D51B-30D2-A0EC020B481F}"/>
              </a:ext>
            </a:extLst>
          </p:cNvPr>
          <p:cNvSpPr txBox="1"/>
          <p:nvPr/>
        </p:nvSpPr>
        <p:spPr>
          <a:xfrm rot="16200000">
            <a:off x="9075523" y="3334395"/>
            <a:ext cx="5606022" cy="400110"/>
          </a:xfrm>
          <a:prstGeom prst="rect">
            <a:avLst/>
          </a:prstGeom>
          <a:noFill/>
        </p:spPr>
        <p:txBody>
          <a:bodyPr wrap="none" rtlCol="0">
            <a:spAutoFit/>
          </a:bodyPr>
          <a:lstStyle/>
          <a:p>
            <a:r>
              <a:rPr lang="es-ES" sz="2000" dirty="0"/>
              <a:t>1st </a:t>
            </a:r>
            <a:r>
              <a:rPr lang="es-ES" sz="2000" dirty="0" err="1"/>
              <a:t>December</a:t>
            </a:r>
            <a:r>
              <a:rPr lang="es-ES" sz="2000" dirty="0"/>
              <a:t> 2020 – 30th </a:t>
            </a:r>
            <a:r>
              <a:rPr lang="es-ES" sz="2000" dirty="0" err="1"/>
              <a:t>November</a:t>
            </a:r>
            <a:r>
              <a:rPr lang="es-ES" sz="2000" dirty="0"/>
              <a:t> 2023</a:t>
            </a:r>
          </a:p>
        </p:txBody>
      </p:sp>
      <p:sp>
        <p:nvSpPr>
          <p:cNvPr id="38" name="11 Rectángulo">
            <a:extLst>
              <a:ext uri="{FF2B5EF4-FFF2-40B4-BE49-F238E27FC236}">
                <a16:creationId xmlns:a16="http://schemas.microsoft.com/office/drawing/2014/main" id="{9BD3F83D-6F0F-981A-3BD1-86701A948FAC}"/>
              </a:ext>
            </a:extLst>
          </p:cNvPr>
          <p:cNvSpPr/>
          <p:nvPr/>
        </p:nvSpPr>
        <p:spPr>
          <a:xfrm rot="16200000">
            <a:off x="8913682" y="3334395"/>
            <a:ext cx="5097870" cy="400110"/>
          </a:xfrm>
          <a:prstGeom prst="rect">
            <a:avLst/>
          </a:prstGeom>
        </p:spPr>
        <p:txBody>
          <a:bodyPr wrap="none">
            <a:spAutoFit/>
          </a:bodyPr>
          <a:lstStyle/>
          <a:p>
            <a:r>
              <a:rPr lang="es-ES" sz="2000" dirty="0"/>
              <a:t>8 </a:t>
            </a:r>
            <a:r>
              <a:rPr lang="es-ES" sz="2000" dirty="0" err="1"/>
              <a:t>partners</a:t>
            </a:r>
            <a:r>
              <a:rPr lang="es-ES" sz="2000" dirty="0"/>
              <a:t> </a:t>
            </a:r>
            <a:r>
              <a:rPr lang="es-ES" sz="2000" dirty="0" err="1"/>
              <a:t>from</a:t>
            </a:r>
            <a:r>
              <a:rPr lang="es-ES" sz="2000" dirty="0"/>
              <a:t> 4 </a:t>
            </a:r>
            <a:r>
              <a:rPr lang="es-ES" sz="2000" dirty="0" err="1"/>
              <a:t>European</a:t>
            </a:r>
            <a:r>
              <a:rPr lang="es-ES" sz="2000" dirty="0"/>
              <a:t> </a:t>
            </a:r>
            <a:r>
              <a:rPr lang="es-ES" sz="2000" dirty="0" err="1"/>
              <a:t>countries</a:t>
            </a:r>
            <a:r>
              <a:rPr lang="es-ES" sz="2000" dirty="0"/>
              <a:t> </a:t>
            </a:r>
          </a:p>
        </p:txBody>
      </p:sp>
      <p:pic>
        <p:nvPicPr>
          <p:cNvPr id="39" name="Picture 2" descr="Tecnalia logo">
            <a:extLst>
              <a:ext uri="{FF2B5EF4-FFF2-40B4-BE49-F238E27FC236}">
                <a16:creationId xmlns:a16="http://schemas.microsoft.com/office/drawing/2014/main" id="{B96E13B1-330F-B672-CB6D-D0963B729D1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4254" y="1035555"/>
            <a:ext cx="1320989" cy="590042"/>
          </a:xfrm>
          <a:prstGeom prst="rect">
            <a:avLst/>
          </a:prstGeom>
          <a:noFill/>
          <a:extLst>
            <a:ext uri="{909E8E84-426E-40DD-AFC4-6F175D3DCCD1}">
              <a14:hiddenFill xmlns:a14="http://schemas.microsoft.com/office/drawing/2010/main">
                <a:solidFill>
                  <a:srgbClr val="FFFFFF"/>
                </a:solidFill>
              </a14:hiddenFill>
            </a:ext>
          </a:extLst>
        </p:spPr>
      </p:pic>
      <p:pic>
        <p:nvPicPr>
          <p:cNvPr id="40" name="Slika 8">
            <a:extLst>
              <a:ext uri="{FF2B5EF4-FFF2-40B4-BE49-F238E27FC236}">
                <a16:creationId xmlns:a16="http://schemas.microsoft.com/office/drawing/2014/main" id="{50D8B1D5-A585-A210-F727-9921DD1A759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6250" y="1794774"/>
            <a:ext cx="1320989" cy="301279"/>
          </a:xfrm>
          <a:prstGeom prst="rect">
            <a:avLst/>
          </a:prstGeom>
        </p:spPr>
      </p:pic>
      <p:pic>
        <p:nvPicPr>
          <p:cNvPr id="41" name="Imagen 13">
            <a:extLst>
              <a:ext uri="{FF2B5EF4-FFF2-40B4-BE49-F238E27FC236}">
                <a16:creationId xmlns:a16="http://schemas.microsoft.com/office/drawing/2014/main" id="{E9A96D5E-961C-A59D-032C-DB2677BA3F77}"/>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248908" y="2103390"/>
            <a:ext cx="1008921" cy="1008921"/>
          </a:xfrm>
          <a:prstGeom prst="rect">
            <a:avLst/>
          </a:prstGeom>
        </p:spPr>
      </p:pic>
      <p:pic>
        <p:nvPicPr>
          <p:cNvPr id="42" name="image16.png" descr="Obraz zawierający clipart&#10;&#10;Opis wygenerowany automatycznie">
            <a:extLst>
              <a:ext uri="{FF2B5EF4-FFF2-40B4-BE49-F238E27FC236}">
                <a16:creationId xmlns:a16="http://schemas.microsoft.com/office/drawing/2014/main" id="{A788638E-F5FD-6776-D291-32F5DCA6811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60503" y="3178577"/>
            <a:ext cx="1221388" cy="37982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a:extLst>
              <a:ext uri="{FF2B5EF4-FFF2-40B4-BE49-F238E27FC236}">
                <a16:creationId xmlns:a16="http://schemas.microsoft.com/office/drawing/2014/main" id="{EB388F4E-1277-41A7-66D9-6684354C0436}"/>
              </a:ext>
            </a:extLst>
          </p:cNvPr>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82298" y="3781200"/>
            <a:ext cx="1454071" cy="517671"/>
          </a:xfrm>
          <a:prstGeom prst="rect">
            <a:avLst/>
          </a:prstGeom>
          <a:noFill/>
          <a:ln>
            <a:noFill/>
          </a:ln>
        </p:spPr>
      </p:pic>
      <p:pic>
        <p:nvPicPr>
          <p:cNvPr id="44" name="Picture 6" descr="Republike Slovenije">
            <a:extLst>
              <a:ext uri="{FF2B5EF4-FFF2-40B4-BE49-F238E27FC236}">
                <a16:creationId xmlns:a16="http://schemas.microsoft.com/office/drawing/2014/main" id="{8FD1ADEC-7A8E-E4EB-0EEF-DE857CF894E3}"/>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1421" t="2570" r="24641" b="-1677"/>
          <a:stretch/>
        </p:blipFill>
        <p:spPr bwMode="auto">
          <a:xfrm>
            <a:off x="158572" y="5425402"/>
            <a:ext cx="646176" cy="58477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9">
            <a:extLst>
              <a:ext uri="{FF2B5EF4-FFF2-40B4-BE49-F238E27FC236}">
                <a16:creationId xmlns:a16="http://schemas.microsoft.com/office/drawing/2014/main" id="{3BDE60E7-4F15-F42D-BD53-B0464C4B8F3B}"/>
              </a:ext>
            </a:extLst>
          </p:cNvPr>
          <p:cNvPicPr>
            <a:picLocks noChangeAspect="1"/>
          </p:cNvPicPr>
          <p:nvPr/>
        </p:nvPicPr>
        <p:blipFill>
          <a:blip r:embed="rId18"/>
          <a:stretch>
            <a:fillRect/>
          </a:stretch>
        </p:blipFill>
        <p:spPr>
          <a:xfrm>
            <a:off x="157857" y="4194835"/>
            <a:ext cx="1352550" cy="733425"/>
          </a:xfrm>
          <a:prstGeom prst="rect">
            <a:avLst/>
          </a:prstGeom>
        </p:spPr>
      </p:pic>
      <p:pic>
        <p:nvPicPr>
          <p:cNvPr id="46" name="Picture 18">
            <a:extLst>
              <a:ext uri="{FF2B5EF4-FFF2-40B4-BE49-F238E27FC236}">
                <a16:creationId xmlns:a16="http://schemas.microsoft.com/office/drawing/2014/main" id="{1EBEBE2E-1809-B9E2-8F5A-B809C7A444AC}"/>
              </a:ext>
            </a:extLst>
          </p:cNvPr>
          <p:cNvPicPr>
            <a:picLocks noChangeAspect="1"/>
          </p:cNvPicPr>
          <p:nvPr/>
        </p:nvPicPr>
        <p:blipFill>
          <a:blip r:embed="rId19"/>
          <a:stretch>
            <a:fillRect/>
          </a:stretch>
        </p:blipFill>
        <p:spPr>
          <a:xfrm>
            <a:off x="182298" y="4831310"/>
            <a:ext cx="1609725" cy="476250"/>
          </a:xfrm>
          <a:prstGeom prst="rect">
            <a:avLst/>
          </a:prstGeom>
        </p:spPr>
      </p:pic>
      <p:pic>
        <p:nvPicPr>
          <p:cNvPr id="47" name="Picture 2" descr="why, question, help, support, information, info ">
            <a:extLst>
              <a:ext uri="{FF2B5EF4-FFF2-40B4-BE49-F238E27FC236}">
                <a16:creationId xmlns:a16="http://schemas.microsoft.com/office/drawing/2014/main" id="{073A6B07-2AEB-8423-74C3-87D73072247D}"/>
              </a:ext>
            </a:extLst>
          </p:cNvPr>
          <p:cNvPicPr>
            <a:picLocks noChangeAspect="1" noChangeArrowheads="1"/>
          </p:cNvPicPr>
          <p:nvPr/>
        </p:nvPicPr>
        <p:blipFill>
          <a:blip r:embed="rId2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8128" y="152377"/>
            <a:ext cx="651206" cy="651206"/>
          </a:xfrm>
          <a:prstGeom prst="rect">
            <a:avLst/>
          </a:prstGeom>
          <a:noFill/>
          <a:extLst>
            <a:ext uri="{909E8E84-426E-40DD-AFC4-6F175D3DCCD1}">
              <a14:hiddenFill xmlns:a14="http://schemas.microsoft.com/office/drawing/2010/main">
                <a:solidFill>
                  <a:srgbClr val="FFFFFF"/>
                </a:solidFill>
              </a14:hiddenFill>
            </a:ext>
          </a:extLst>
        </p:spPr>
      </p:pic>
      <p:sp>
        <p:nvSpPr>
          <p:cNvPr id="48" name="CuadroTexto 14">
            <a:extLst>
              <a:ext uri="{FF2B5EF4-FFF2-40B4-BE49-F238E27FC236}">
                <a16:creationId xmlns:a16="http://schemas.microsoft.com/office/drawing/2014/main" id="{AAB81DD6-0BA5-AC79-3600-E31553303DFA}"/>
              </a:ext>
            </a:extLst>
          </p:cNvPr>
          <p:cNvSpPr txBox="1"/>
          <p:nvPr/>
        </p:nvSpPr>
        <p:spPr>
          <a:xfrm>
            <a:off x="889809" y="360709"/>
            <a:ext cx="1134861" cy="276999"/>
          </a:xfrm>
          <a:prstGeom prst="rect">
            <a:avLst/>
          </a:prstGeom>
          <a:noFill/>
        </p:spPr>
        <p:txBody>
          <a:bodyPr wrap="square" rtlCol="0">
            <a:spAutoFit/>
          </a:bodyPr>
          <a:lstStyle/>
          <a:p>
            <a:r>
              <a:rPr lang="es-ES" sz="1200" b="1">
                <a:solidFill>
                  <a:schemeClr val="accent1">
                    <a:lumMod val="75000"/>
                  </a:schemeClr>
                </a:solidFill>
              </a:rPr>
              <a:t>WHAT?</a:t>
            </a:r>
            <a:endParaRPr lang="en-GB" sz="1200" b="1">
              <a:solidFill>
                <a:schemeClr val="accent1">
                  <a:lumMod val="75000"/>
                </a:schemeClr>
              </a:solidFill>
            </a:endParaRPr>
          </a:p>
        </p:txBody>
      </p:sp>
      <p:pic>
        <p:nvPicPr>
          <p:cNvPr id="49" name="Imagen 9">
            <a:extLst>
              <a:ext uri="{FF2B5EF4-FFF2-40B4-BE49-F238E27FC236}">
                <a16:creationId xmlns:a16="http://schemas.microsoft.com/office/drawing/2014/main" id="{3EA3F5A3-A62F-6F4A-13C4-AADC164E9ABF}"/>
              </a:ext>
            </a:extLst>
          </p:cNvPr>
          <p:cNvPicPr>
            <a:picLocks noChangeAspect="1"/>
          </p:cNvPicPr>
          <p:nvPr/>
        </p:nvPicPr>
        <p:blipFill>
          <a:blip r:embed="rId21"/>
          <a:stretch>
            <a:fillRect/>
          </a:stretch>
        </p:blipFill>
        <p:spPr>
          <a:xfrm>
            <a:off x="9797744" y="2977676"/>
            <a:ext cx="1304462" cy="1182860"/>
          </a:xfrm>
          <a:prstGeom prst="rect">
            <a:avLst/>
          </a:prstGeom>
        </p:spPr>
      </p:pic>
    </p:spTree>
    <p:extLst>
      <p:ext uri="{BB962C8B-B14F-4D97-AF65-F5344CB8AC3E}">
        <p14:creationId xmlns:p14="http://schemas.microsoft.com/office/powerpoint/2010/main" val="3398020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9D761B-9E41-4087-ABD5-038D9B89D994}"/>
              </a:ext>
            </a:extLst>
          </p:cNvPr>
          <p:cNvSpPr>
            <a:spLocks noGrp="1"/>
          </p:cNvSpPr>
          <p:nvPr>
            <p:ph type="title"/>
          </p:nvPr>
        </p:nvSpPr>
        <p:spPr/>
        <p:txBody>
          <a:bodyPr/>
          <a:lstStyle/>
          <a:p>
            <a:r>
              <a:rPr lang="es-ES" err="1"/>
              <a:t>Context</a:t>
            </a:r>
            <a:r>
              <a:rPr lang="es-ES"/>
              <a:t> and </a:t>
            </a:r>
            <a:r>
              <a:rPr lang="es-ES" err="1"/>
              <a:t>motivation</a:t>
            </a:r>
            <a:r>
              <a:rPr lang="es-ES"/>
              <a:t>: general </a:t>
            </a:r>
            <a:r>
              <a:rPr lang="es-ES" err="1"/>
              <a:t>challenges</a:t>
            </a:r>
            <a:endParaRPr lang="es-ES"/>
          </a:p>
        </p:txBody>
      </p:sp>
      <p:graphicFrame>
        <p:nvGraphicFramePr>
          <p:cNvPr id="33" name="Diagrama 32">
            <a:extLst>
              <a:ext uri="{FF2B5EF4-FFF2-40B4-BE49-F238E27FC236}">
                <a16:creationId xmlns:a16="http://schemas.microsoft.com/office/drawing/2014/main" id="{92B0AFB6-3790-49D9-A3C1-56F067EA8228}"/>
              </a:ext>
            </a:extLst>
          </p:cNvPr>
          <p:cNvGraphicFramePr/>
          <p:nvPr>
            <p:extLst>
              <p:ext uri="{D42A27DB-BD31-4B8C-83A1-F6EECF244321}">
                <p14:modId xmlns:p14="http://schemas.microsoft.com/office/powerpoint/2010/main" val="3204876261"/>
              </p:ext>
            </p:extLst>
          </p:nvPr>
        </p:nvGraphicFramePr>
        <p:xfrm>
          <a:off x="337352" y="1562471"/>
          <a:ext cx="11356823" cy="5063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descr="why, question, help, support, information, info ">
            <a:extLst>
              <a:ext uri="{FF2B5EF4-FFF2-40B4-BE49-F238E27FC236}">
                <a16:creationId xmlns:a16="http://schemas.microsoft.com/office/drawing/2014/main" id="{035EAF16-C5BF-484F-B457-756284187CB3}"/>
              </a:ext>
            </a:extLst>
          </p:cNvPr>
          <p:cNvPicPr>
            <a:picLocks noChangeAspect="1" noChangeArrowheads="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8128" y="152377"/>
            <a:ext cx="651206" cy="651206"/>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3731ED6E-2A1D-4B86-AE86-EFF35E497131}"/>
              </a:ext>
            </a:extLst>
          </p:cNvPr>
          <p:cNvSpPr txBox="1"/>
          <p:nvPr/>
        </p:nvSpPr>
        <p:spPr>
          <a:xfrm>
            <a:off x="889809" y="360709"/>
            <a:ext cx="1134861" cy="276999"/>
          </a:xfrm>
          <a:prstGeom prst="rect">
            <a:avLst/>
          </a:prstGeom>
          <a:noFill/>
        </p:spPr>
        <p:txBody>
          <a:bodyPr wrap="square" rtlCol="0">
            <a:spAutoFit/>
          </a:bodyPr>
          <a:lstStyle/>
          <a:p>
            <a:r>
              <a:rPr lang="es-ES" sz="1200" b="1">
                <a:solidFill>
                  <a:schemeClr val="bg1">
                    <a:lumMod val="50000"/>
                  </a:schemeClr>
                </a:solidFill>
              </a:rPr>
              <a:t>WHY?</a:t>
            </a:r>
            <a:endParaRPr lang="en-GB" sz="1200" b="1">
              <a:solidFill>
                <a:schemeClr val="bg1">
                  <a:lumMod val="50000"/>
                </a:schemeClr>
              </a:solidFill>
            </a:endParaRPr>
          </a:p>
        </p:txBody>
      </p:sp>
    </p:spTree>
    <p:extLst>
      <p:ext uri="{BB962C8B-B14F-4D97-AF65-F5344CB8AC3E}">
        <p14:creationId xmlns:p14="http://schemas.microsoft.com/office/powerpoint/2010/main" val="2607413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0">
            <a:extLst>
              <a:ext uri="{FF2B5EF4-FFF2-40B4-BE49-F238E27FC236}">
                <a16:creationId xmlns:a16="http://schemas.microsoft.com/office/drawing/2014/main" id="{A75DEB4E-248D-9311-872F-093C7FFA1A28}"/>
              </a:ext>
            </a:extLst>
          </p:cNvPr>
          <p:cNvSpPr txBox="1">
            <a:spLocks/>
          </p:cNvSpPr>
          <p:nvPr/>
        </p:nvSpPr>
        <p:spPr>
          <a:xfrm>
            <a:off x="182879" y="174662"/>
            <a:ext cx="5934401" cy="2129687"/>
          </a:xfrm>
          <a:prstGeom prst="rect">
            <a:avLst/>
          </a:prstGeom>
          <a:solidFill>
            <a:schemeClr val="bg1">
              <a:alpha val="0"/>
            </a:scheme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00B07A"/>
              </a:buClr>
              <a:buFont typeface="Wingdings" panose="05000000000000000000" pitchFamily="2" charset="2"/>
              <a:buChar char="§"/>
              <a:defRPr sz="2800" kern="1200">
                <a:solidFill>
                  <a:srgbClr val="263238"/>
                </a:solidFill>
                <a:latin typeface="Montserrat" panose="00000500000000000000" pitchFamily="2"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Clr>
                <a:srgbClr val="00B07A"/>
              </a:buClr>
              <a:buFont typeface="Arial" panose="020B0604020202020204" pitchFamily="34" charset="0"/>
              <a:buChar char="•"/>
              <a:defRPr sz="2400" kern="1200">
                <a:solidFill>
                  <a:srgbClr val="263238"/>
                </a:solidFill>
                <a:latin typeface="Montserrat" panose="00000500000000000000" pitchFamily="2"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63238"/>
                </a:solidFill>
                <a:latin typeface="Montserrat" panose="00000500000000000000" pitchFamily="2"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63238"/>
                </a:solidFill>
                <a:latin typeface="Montserrat" panose="00000500000000000000" pitchFamily="2"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63238"/>
                </a:solidFill>
                <a:latin typeface="Montserrat" panose="00000500000000000000" pitchFamily="2"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chemeClr val="tx1"/>
                </a:solidFill>
                <a:latin typeface="Montserrat"/>
                <a:ea typeface="Tahoma"/>
                <a:cs typeface="Tahoma"/>
              </a:rPr>
              <a:t>DOML – domain specific language</a:t>
            </a:r>
            <a:endParaRPr lang="en-GB" sz="1800" dirty="0">
              <a:solidFill>
                <a:schemeClr val="tx1"/>
              </a:solidFill>
            </a:endParaRPr>
          </a:p>
          <a:p>
            <a:r>
              <a:rPr lang="en-GB" sz="1800" b="1" dirty="0">
                <a:solidFill>
                  <a:schemeClr val="tx1"/>
                </a:solidFill>
                <a:latin typeface="Montserrat Bold"/>
                <a:ea typeface="Tahoma"/>
                <a:cs typeface="Arial"/>
              </a:rPr>
              <a:t>IDE</a:t>
            </a:r>
            <a:endParaRPr lang="en-US" sz="1800" b="1" dirty="0">
              <a:solidFill>
                <a:schemeClr val="tx1"/>
              </a:solidFill>
              <a:latin typeface="Montserrat Bold"/>
              <a:ea typeface="Tahoma"/>
              <a:cs typeface="Arial"/>
            </a:endParaRPr>
          </a:p>
          <a:p>
            <a:r>
              <a:rPr lang="en-GB" sz="1800" b="1" dirty="0">
                <a:solidFill>
                  <a:schemeClr val="tx1"/>
                </a:solidFill>
                <a:latin typeface="Montserrat"/>
                <a:ea typeface="Tahoma"/>
                <a:cs typeface="Tahoma"/>
              </a:rPr>
              <a:t>Model checker</a:t>
            </a:r>
          </a:p>
          <a:p>
            <a:r>
              <a:rPr lang="en-GB" sz="1800" b="1" dirty="0">
                <a:solidFill>
                  <a:schemeClr val="tx1"/>
                </a:solidFill>
                <a:latin typeface="Montserrat"/>
                <a:ea typeface="Tahoma"/>
                <a:cs typeface="Tahoma"/>
              </a:rPr>
              <a:t>IaC </a:t>
            </a:r>
            <a:r>
              <a:rPr lang="en-GB" sz="1800" b="1" dirty="0" err="1">
                <a:solidFill>
                  <a:schemeClr val="tx1"/>
                </a:solidFill>
                <a:latin typeface="Montserrat"/>
                <a:ea typeface="Tahoma"/>
                <a:cs typeface="Tahoma"/>
              </a:rPr>
              <a:t>Optim</a:t>
            </a:r>
            <a:r>
              <a:rPr lang="en-GB" sz="1800" b="1" dirty="0">
                <a:solidFill>
                  <a:schemeClr val="tx1"/>
                </a:solidFill>
                <a:latin typeface="Montserrat"/>
                <a:ea typeface="Tahoma"/>
                <a:cs typeface="Tahoma"/>
              </a:rPr>
              <a:t>. Platform + catalogue</a:t>
            </a:r>
          </a:p>
          <a:p>
            <a:r>
              <a:rPr lang="en-GB" sz="1800" b="1" dirty="0">
                <a:solidFill>
                  <a:schemeClr val="tx1"/>
                </a:solidFill>
                <a:latin typeface="Montserrat"/>
                <a:ea typeface="Tahoma"/>
                <a:cs typeface="Tahoma"/>
              </a:rPr>
              <a:t>IaC Code Generator</a:t>
            </a:r>
            <a:r>
              <a:rPr lang="sl-SI" sz="1800" b="1" dirty="0">
                <a:solidFill>
                  <a:schemeClr val="tx1"/>
                </a:solidFill>
                <a:latin typeface="Montserrat"/>
                <a:ea typeface="Tahoma"/>
                <a:cs typeface="Tahoma"/>
              </a:rPr>
              <a:t> (</a:t>
            </a:r>
            <a:r>
              <a:rPr lang="en-GB" sz="1800" b="1" dirty="0">
                <a:solidFill>
                  <a:schemeClr val="tx1"/>
                </a:solidFill>
                <a:latin typeface="Montserrat"/>
                <a:ea typeface="Tahoma"/>
                <a:cs typeface="Tahoma"/>
              </a:rPr>
              <a:t>Terraform, Ansible, </a:t>
            </a:r>
            <a:r>
              <a:rPr lang="sl-SI" sz="1800" b="1" dirty="0">
                <a:solidFill>
                  <a:schemeClr val="tx1"/>
                </a:solidFill>
                <a:latin typeface="Montserrat"/>
                <a:ea typeface="Tahoma"/>
                <a:cs typeface="Tahoma"/>
              </a:rPr>
              <a:t>…) </a:t>
            </a:r>
            <a:endParaRPr lang="en-GB" sz="1800" b="1" dirty="0">
              <a:solidFill>
                <a:schemeClr val="tx1"/>
              </a:solidFill>
            </a:endParaRPr>
          </a:p>
        </p:txBody>
      </p:sp>
      <p:sp>
        <p:nvSpPr>
          <p:cNvPr id="8" name="Content Placeholder 10">
            <a:extLst>
              <a:ext uri="{FF2B5EF4-FFF2-40B4-BE49-F238E27FC236}">
                <a16:creationId xmlns:a16="http://schemas.microsoft.com/office/drawing/2014/main" id="{94F2D79D-B6D7-C5E5-DD14-D93A009E716B}"/>
              </a:ext>
            </a:extLst>
          </p:cNvPr>
          <p:cNvSpPr txBox="1">
            <a:spLocks noGrp="1"/>
          </p:cNvSpPr>
          <p:nvPr>
            <p:ph idx="1"/>
          </p:nvPr>
        </p:nvSpPr>
        <p:spPr>
          <a:xfrm>
            <a:off x="258128" y="5872531"/>
            <a:ext cx="4661263" cy="669228"/>
          </a:xfrm>
          <a:prstGeom prst="rect">
            <a:avLst/>
          </a:prstGeom>
          <a:solidFill>
            <a:schemeClr val="bg1">
              <a:alpha val="0"/>
            </a:schemeClr>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Clr>
                <a:srgbClr val="00B07A"/>
              </a:buClr>
              <a:buFont typeface="Wingdings" panose="05000000000000000000" pitchFamily="2" charset="2"/>
              <a:buChar char="§"/>
              <a:defRPr sz="2800" kern="1200">
                <a:solidFill>
                  <a:srgbClr val="263238"/>
                </a:solidFill>
                <a:latin typeface="Montserrat" panose="00000500000000000000" pitchFamily="2"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Clr>
                <a:srgbClr val="00B07A"/>
              </a:buClr>
              <a:buFont typeface="Arial" panose="020B0604020202020204" pitchFamily="34" charset="0"/>
              <a:buChar char="•"/>
              <a:defRPr sz="2400" kern="1200">
                <a:solidFill>
                  <a:srgbClr val="263238"/>
                </a:solidFill>
                <a:latin typeface="Montserrat" panose="00000500000000000000" pitchFamily="2"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63238"/>
                </a:solidFill>
                <a:latin typeface="Montserrat" panose="00000500000000000000" pitchFamily="2"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63238"/>
                </a:solidFill>
                <a:latin typeface="Montserrat" panose="00000500000000000000" pitchFamily="2"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63238"/>
                </a:solidFill>
                <a:latin typeface="Montserrat" panose="00000500000000000000" pitchFamily="2"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sz="2000" b="1" dirty="0">
                <a:solidFill>
                  <a:schemeClr val="tx1"/>
                </a:solidFill>
              </a:rPr>
              <a:t>IaC security inspector</a:t>
            </a:r>
          </a:p>
          <a:p>
            <a:r>
              <a:rPr lang="sl-SI" sz="2000" b="1" dirty="0">
                <a:solidFill>
                  <a:schemeClr val="tx1"/>
                </a:solidFill>
              </a:rPr>
              <a:t>Component security inspector</a:t>
            </a:r>
          </a:p>
        </p:txBody>
      </p:sp>
      <p:sp>
        <p:nvSpPr>
          <p:cNvPr id="9" name="Content Placeholder 10">
            <a:extLst>
              <a:ext uri="{FF2B5EF4-FFF2-40B4-BE49-F238E27FC236}">
                <a16:creationId xmlns:a16="http://schemas.microsoft.com/office/drawing/2014/main" id="{78D0B58A-E319-649C-8453-A1CB95CD9026}"/>
              </a:ext>
            </a:extLst>
          </p:cNvPr>
          <p:cNvSpPr txBox="1">
            <a:spLocks/>
          </p:cNvSpPr>
          <p:nvPr/>
        </p:nvSpPr>
        <p:spPr>
          <a:xfrm>
            <a:off x="6950204" y="884535"/>
            <a:ext cx="5934402" cy="1417489"/>
          </a:xfrm>
          <a:prstGeom prst="rect">
            <a:avLst/>
          </a:prstGeom>
          <a:solidFill>
            <a:schemeClr val="bg1">
              <a:alpha val="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B07A"/>
              </a:buClr>
              <a:buFont typeface="Wingdings" panose="05000000000000000000" pitchFamily="2" charset="2"/>
              <a:buChar char="§"/>
              <a:defRPr sz="2800" kern="1200">
                <a:solidFill>
                  <a:srgbClr val="263238"/>
                </a:solidFill>
                <a:latin typeface="Montserrat" panose="00000500000000000000" pitchFamily="2"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Clr>
                <a:srgbClr val="00B07A"/>
              </a:buClr>
              <a:buFont typeface="Arial" panose="020B0604020202020204" pitchFamily="34" charset="0"/>
              <a:buChar char="•"/>
              <a:defRPr sz="2400" kern="1200">
                <a:solidFill>
                  <a:srgbClr val="263238"/>
                </a:solidFill>
                <a:latin typeface="Montserrat" panose="00000500000000000000" pitchFamily="2"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63238"/>
                </a:solidFill>
                <a:latin typeface="Montserrat" panose="00000500000000000000" pitchFamily="2"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63238"/>
                </a:solidFill>
                <a:latin typeface="Montserrat" panose="00000500000000000000" pitchFamily="2"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63238"/>
                </a:solidFill>
                <a:latin typeface="Montserrat" panose="00000500000000000000" pitchFamily="2"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dirty="0">
                <a:solidFill>
                  <a:schemeClr val="tx1"/>
                </a:solidFill>
              </a:rPr>
              <a:t>PIACERE runtime controller</a:t>
            </a:r>
          </a:p>
          <a:p>
            <a:r>
              <a:rPr lang="en-GB" sz="2000" b="1" dirty="0">
                <a:solidFill>
                  <a:schemeClr val="tx1"/>
                </a:solidFill>
              </a:rPr>
              <a:t>Canary sandbox environment</a:t>
            </a:r>
          </a:p>
          <a:p>
            <a:r>
              <a:rPr lang="en-GB" sz="2000" b="1" dirty="0">
                <a:solidFill>
                  <a:schemeClr val="tx1"/>
                </a:solidFill>
              </a:rPr>
              <a:t>IaC Execution manager</a:t>
            </a:r>
          </a:p>
          <a:p>
            <a:pPr marL="0" indent="0">
              <a:buFont typeface="Wingdings" panose="05000000000000000000" pitchFamily="2" charset="2"/>
              <a:buNone/>
            </a:pPr>
            <a:endParaRPr lang="en-GB" sz="2000" b="1" dirty="0">
              <a:solidFill>
                <a:schemeClr val="tx1"/>
              </a:solidFill>
            </a:endParaRPr>
          </a:p>
          <a:p>
            <a:endParaRPr lang="en-GB" sz="2000" dirty="0">
              <a:solidFill>
                <a:schemeClr val="tx1"/>
              </a:solidFill>
            </a:endParaRPr>
          </a:p>
        </p:txBody>
      </p:sp>
      <p:sp>
        <p:nvSpPr>
          <p:cNvPr id="10" name="Content Placeholder 10">
            <a:extLst>
              <a:ext uri="{FF2B5EF4-FFF2-40B4-BE49-F238E27FC236}">
                <a16:creationId xmlns:a16="http://schemas.microsoft.com/office/drawing/2014/main" id="{1A545A48-0694-5186-A7BE-4F81EEC5759D}"/>
              </a:ext>
            </a:extLst>
          </p:cNvPr>
          <p:cNvSpPr txBox="1">
            <a:spLocks/>
          </p:cNvSpPr>
          <p:nvPr/>
        </p:nvSpPr>
        <p:spPr>
          <a:xfrm>
            <a:off x="7688022" y="5682892"/>
            <a:ext cx="3829857" cy="1170646"/>
          </a:xfrm>
          <a:prstGeom prst="rect">
            <a:avLst/>
          </a:prstGeom>
          <a:solidFill>
            <a:schemeClr val="bg1">
              <a:alpha val="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B07A"/>
              </a:buClr>
              <a:buFont typeface="Wingdings" panose="05000000000000000000" pitchFamily="2" charset="2"/>
              <a:buChar char="§"/>
              <a:defRPr sz="2800" kern="1200">
                <a:solidFill>
                  <a:srgbClr val="263238"/>
                </a:solidFill>
                <a:latin typeface="Montserrat" panose="00000500000000000000" pitchFamily="2"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Clr>
                <a:srgbClr val="00B07A"/>
              </a:buClr>
              <a:buFont typeface="Arial" panose="020B0604020202020204" pitchFamily="34" charset="0"/>
              <a:buChar char="•"/>
              <a:defRPr sz="2400" kern="1200">
                <a:solidFill>
                  <a:srgbClr val="263238"/>
                </a:solidFill>
                <a:latin typeface="Montserrat" panose="00000500000000000000" pitchFamily="2"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63238"/>
                </a:solidFill>
                <a:latin typeface="Montserrat" panose="00000500000000000000" pitchFamily="2"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63238"/>
                </a:solidFill>
                <a:latin typeface="Montserrat" panose="00000500000000000000" pitchFamily="2"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63238"/>
                </a:solidFill>
                <a:latin typeface="Montserrat" panose="00000500000000000000" pitchFamily="2"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chemeClr val="tx1"/>
                </a:solidFill>
              </a:rPr>
              <a:t>(Security) monitoring</a:t>
            </a:r>
          </a:p>
          <a:p>
            <a:r>
              <a:rPr lang="en-GB" sz="1800" b="1" dirty="0">
                <a:solidFill>
                  <a:schemeClr val="tx1"/>
                </a:solidFill>
              </a:rPr>
              <a:t>Self-learning</a:t>
            </a:r>
          </a:p>
          <a:p>
            <a:r>
              <a:rPr lang="en-GB" sz="1800" b="1" dirty="0">
                <a:solidFill>
                  <a:schemeClr val="tx1"/>
                </a:solidFill>
              </a:rPr>
              <a:t>Self-healing</a:t>
            </a:r>
            <a:endParaRPr lang="en-GB" sz="1800" dirty="0"/>
          </a:p>
        </p:txBody>
      </p:sp>
      <p:pic>
        <p:nvPicPr>
          <p:cNvPr id="13" name="Picture 12" descr="Diagram&#10;&#10;Description automatically generated">
            <a:extLst>
              <a:ext uri="{FF2B5EF4-FFF2-40B4-BE49-F238E27FC236}">
                <a16:creationId xmlns:a16="http://schemas.microsoft.com/office/drawing/2014/main" id="{257DFD1F-9870-5313-33AC-5097A7DF71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1984" y="1927893"/>
            <a:ext cx="6970967" cy="3921169"/>
          </a:xfrm>
          <a:prstGeom prst="rect">
            <a:avLst/>
          </a:prstGeom>
          <a:effectLst>
            <a:glow>
              <a:schemeClr val="accent3">
                <a:satMod val="175000"/>
                <a:alpha val="40000"/>
              </a:schemeClr>
            </a:glow>
            <a:outerShdw blurRad="63500" sx="102000" sy="102000" algn="ctr" rotWithShape="0">
              <a:prstClr val="black">
                <a:alpha val="40000"/>
              </a:prstClr>
            </a:outerShdw>
            <a:softEdge rad="0"/>
          </a:effectLst>
        </p:spPr>
      </p:pic>
      <p:cxnSp>
        <p:nvCxnSpPr>
          <p:cNvPr id="2" name="Straight Arrow Connector 1">
            <a:extLst>
              <a:ext uri="{FF2B5EF4-FFF2-40B4-BE49-F238E27FC236}">
                <a16:creationId xmlns:a16="http://schemas.microsoft.com/office/drawing/2014/main" id="{F998E985-FE4A-CA9D-0ED9-F6BC2C45CECD}"/>
              </a:ext>
            </a:extLst>
          </p:cNvPr>
          <p:cNvCxnSpPr/>
          <p:nvPr/>
        </p:nvCxnSpPr>
        <p:spPr>
          <a:xfrm flipH="1">
            <a:off x="6110748" y="288412"/>
            <a:ext cx="27856" cy="6268882"/>
          </a:xfrm>
          <a:prstGeom prst="straightConnector1">
            <a:avLst/>
          </a:prstGeom>
        </p:spPr>
        <p:style>
          <a:lnRef idx="3">
            <a:schemeClr val="accent1"/>
          </a:lnRef>
          <a:fillRef idx="0">
            <a:schemeClr val="accent1"/>
          </a:fillRef>
          <a:effectRef idx="2">
            <a:schemeClr val="accent1"/>
          </a:effectRef>
          <a:fontRef idx="minor">
            <a:schemeClr val="tx1"/>
          </a:fontRef>
        </p:style>
      </p:cxnSp>
      <p:pic>
        <p:nvPicPr>
          <p:cNvPr id="3074" name="Picture 2" descr="XLAB is responsible for development of physical infrastructure inspection solution.">
            <a:extLst>
              <a:ext uri="{FF2B5EF4-FFF2-40B4-BE49-F238E27FC236}">
                <a16:creationId xmlns:a16="http://schemas.microsoft.com/office/drawing/2014/main" id="{3B8AD595-DDCE-0AB7-6417-2A6B6227FD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0806" y="3876078"/>
            <a:ext cx="26670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XLAB crucially contributes to the development and integration of the security layer into the ICOS platform.">
            <a:extLst>
              <a:ext uri="{FF2B5EF4-FFF2-40B4-BE49-F238E27FC236}">
                <a16:creationId xmlns:a16="http://schemas.microsoft.com/office/drawing/2014/main" id="{1527B808-DAA2-2B3D-7171-1DE61D3FA7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128" y="3972017"/>
            <a:ext cx="2013352" cy="58163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XLAB's specialty in the project is Artificial intelligence.">
            <a:extLst>
              <a:ext uri="{FF2B5EF4-FFF2-40B4-BE49-F238E27FC236}">
                <a16:creationId xmlns:a16="http://schemas.microsoft.com/office/drawing/2014/main" id="{37FBB956-D7B8-651E-64D3-4DCA8DF8B3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57984" y="2539137"/>
            <a:ext cx="2069822" cy="113032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EMERALD">
            <a:extLst>
              <a:ext uri="{FF2B5EF4-FFF2-40B4-BE49-F238E27FC236}">
                <a16:creationId xmlns:a16="http://schemas.microsoft.com/office/drawing/2014/main" id="{D6BDA22C-9840-46AE-5DB4-0B8D2ED509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128" y="3087830"/>
            <a:ext cx="3034617" cy="581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18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3"/>
          <p:cNvSpPr txBox="1"/>
          <p:nvPr/>
        </p:nvSpPr>
        <p:spPr>
          <a:xfrm>
            <a:off x="978550" y="489363"/>
            <a:ext cx="7375800" cy="747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sl-SI" sz="3600" b="1" dirty="0">
                <a:solidFill>
                  <a:srgbClr val="104448"/>
                </a:solidFill>
                <a:latin typeface="Arial" panose="020B0604020202020204" pitchFamily="34" charset="0"/>
                <a:ea typeface="Impact"/>
                <a:cs typeface="Arial" panose="020B0604020202020204" pitchFamily="34" charset="0"/>
                <a:sym typeface="Impact"/>
              </a:rPr>
              <a:t>DevSecOps Modelling Language</a:t>
            </a:r>
            <a:endParaRPr sz="3600" b="1" dirty="0">
              <a:solidFill>
                <a:srgbClr val="104448"/>
              </a:solidFill>
              <a:latin typeface="Arial" panose="020B0604020202020204" pitchFamily="34" charset="0"/>
              <a:ea typeface="Impact"/>
              <a:cs typeface="Arial" panose="020B0604020202020204" pitchFamily="34" charset="0"/>
              <a:sym typeface="Impact"/>
            </a:endParaRPr>
          </a:p>
        </p:txBody>
      </p:sp>
      <p:sp>
        <p:nvSpPr>
          <p:cNvPr id="52" name="Google Shape;52;p3"/>
          <p:cNvSpPr/>
          <p:nvPr/>
        </p:nvSpPr>
        <p:spPr>
          <a:xfrm>
            <a:off x="881532" y="6276773"/>
            <a:ext cx="1566000" cy="2739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sl-SI" sz="1800" baseline="30000">
                <a:solidFill>
                  <a:srgbClr val="0070C0"/>
                </a:solidFill>
                <a:latin typeface="Impact"/>
                <a:ea typeface="Impact"/>
                <a:cs typeface="Impact"/>
                <a:sym typeface="Impact"/>
              </a:rPr>
              <a:t>www.piacere-project.eu</a:t>
            </a:r>
            <a:endParaRPr sz="1800">
              <a:solidFill>
                <a:srgbClr val="0070C0"/>
              </a:solidFill>
              <a:latin typeface="Impact"/>
              <a:ea typeface="Impact"/>
              <a:cs typeface="Impact"/>
              <a:sym typeface="Impact"/>
            </a:endParaRPr>
          </a:p>
        </p:txBody>
      </p:sp>
      <p:pic>
        <p:nvPicPr>
          <p:cNvPr id="53" name="Google Shape;53;p3"/>
          <p:cNvPicPr preferRelativeResize="0"/>
          <p:nvPr/>
        </p:nvPicPr>
        <p:blipFill>
          <a:blip r:embed="rId3">
            <a:alphaModFix/>
          </a:blip>
          <a:stretch>
            <a:fillRect/>
          </a:stretch>
        </p:blipFill>
        <p:spPr>
          <a:xfrm>
            <a:off x="10627685" y="6197081"/>
            <a:ext cx="426368" cy="396524"/>
          </a:xfrm>
          <a:prstGeom prst="rect">
            <a:avLst/>
          </a:prstGeom>
          <a:noFill/>
          <a:ln>
            <a:noFill/>
          </a:ln>
        </p:spPr>
      </p:pic>
      <p:pic>
        <p:nvPicPr>
          <p:cNvPr id="54" name="Google Shape;54;p3"/>
          <p:cNvPicPr preferRelativeResize="0"/>
          <p:nvPr/>
        </p:nvPicPr>
        <p:blipFill>
          <a:blip r:embed="rId4">
            <a:alphaModFix/>
          </a:blip>
          <a:stretch>
            <a:fillRect/>
          </a:stretch>
        </p:blipFill>
        <p:spPr>
          <a:xfrm>
            <a:off x="2453445" y="6197080"/>
            <a:ext cx="426368" cy="396524"/>
          </a:xfrm>
          <a:prstGeom prst="rect">
            <a:avLst/>
          </a:prstGeom>
          <a:noFill/>
          <a:ln>
            <a:noFill/>
          </a:ln>
        </p:spPr>
      </p:pic>
      <p:sp>
        <p:nvSpPr>
          <p:cNvPr id="55" name="Google Shape;55;p3"/>
          <p:cNvSpPr/>
          <p:nvPr/>
        </p:nvSpPr>
        <p:spPr>
          <a:xfrm>
            <a:off x="2948641" y="6258452"/>
            <a:ext cx="1566000" cy="2739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sl-SI" sz="1800" baseline="30000">
                <a:solidFill>
                  <a:srgbClr val="0070C0"/>
                </a:solidFill>
                <a:latin typeface="Impact"/>
                <a:ea typeface="Impact"/>
                <a:cs typeface="Impact"/>
                <a:sym typeface="Impact"/>
              </a:rPr>
              <a:t>@PIACEREproject</a:t>
            </a:r>
            <a:endParaRPr sz="1800">
              <a:solidFill>
                <a:srgbClr val="0070C0"/>
              </a:solidFill>
              <a:latin typeface="Impact"/>
              <a:ea typeface="Impact"/>
              <a:cs typeface="Impact"/>
              <a:sym typeface="Impact"/>
            </a:endParaRPr>
          </a:p>
        </p:txBody>
      </p:sp>
      <p:pic>
        <p:nvPicPr>
          <p:cNvPr id="56" name="Google Shape;56;p3"/>
          <p:cNvPicPr preferRelativeResize="0"/>
          <p:nvPr/>
        </p:nvPicPr>
        <p:blipFill>
          <a:blip r:embed="rId5">
            <a:alphaModFix/>
          </a:blip>
          <a:stretch>
            <a:fillRect/>
          </a:stretch>
        </p:blipFill>
        <p:spPr>
          <a:xfrm>
            <a:off x="392600" y="6215387"/>
            <a:ext cx="426366" cy="396525"/>
          </a:xfrm>
          <a:prstGeom prst="rect">
            <a:avLst/>
          </a:prstGeom>
          <a:noFill/>
          <a:ln>
            <a:noFill/>
          </a:ln>
        </p:spPr>
      </p:pic>
      <p:sp>
        <p:nvSpPr>
          <p:cNvPr id="57" name="Google Shape;57;p3"/>
          <p:cNvSpPr/>
          <p:nvPr/>
        </p:nvSpPr>
        <p:spPr>
          <a:xfrm>
            <a:off x="4787945" y="6276788"/>
            <a:ext cx="1566000" cy="2739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sl-SI" sz="1800" baseline="30000">
                <a:solidFill>
                  <a:srgbClr val="0070C0"/>
                </a:solidFill>
                <a:latin typeface="Impact"/>
                <a:ea typeface="Impact"/>
                <a:cs typeface="Impact"/>
                <a:sym typeface="Impact"/>
              </a:rPr>
              <a:t>@PIACERE project H2020</a:t>
            </a:r>
            <a:endParaRPr sz="1800">
              <a:solidFill>
                <a:srgbClr val="0070C0"/>
              </a:solidFill>
              <a:latin typeface="Impact"/>
              <a:ea typeface="Impact"/>
              <a:cs typeface="Impact"/>
              <a:sym typeface="Impact"/>
            </a:endParaRPr>
          </a:p>
        </p:txBody>
      </p:sp>
      <p:pic>
        <p:nvPicPr>
          <p:cNvPr id="58" name="Google Shape;58;p3"/>
          <p:cNvPicPr preferRelativeResize="0"/>
          <p:nvPr/>
        </p:nvPicPr>
        <p:blipFill>
          <a:blip r:embed="rId6">
            <a:alphaModFix/>
          </a:blip>
          <a:stretch>
            <a:fillRect/>
          </a:stretch>
        </p:blipFill>
        <p:spPr>
          <a:xfrm>
            <a:off x="4241844" y="6215372"/>
            <a:ext cx="426366" cy="396524"/>
          </a:xfrm>
          <a:prstGeom prst="rect">
            <a:avLst/>
          </a:prstGeom>
          <a:noFill/>
          <a:ln>
            <a:noFill/>
          </a:ln>
        </p:spPr>
      </p:pic>
      <p:pic>
        <p:nvPicPr>
          <p:cNvPr id="59" name="Google Shape;59;p3"/>
          <p:cNvPicPr preferRelativeResize="0"/>
          <p:nvPr/>
        </p:nvPicPr>
        <p:blipFill>
          <a:blip r:embed="rId7">
            <a:alphaModFix/>
          </a:blip>
          <a:stretch>
            <a:fillRect/>
          </a:stretch>
        </p:blipFill>
        <p:spPr>
          <a:xfrm>
            <a:off x="6301475" y="6158875"/>
            <a:ext cx="774968" cy="509577"/>
          </a:xfrm>
          <a:prstGeom prst="rect">
            <a:avLst/>
          </a:prstGeom>
          <a:noFill/>
          <a:ln>
            <a:noFill/>
          </a:ln>
        </p:spPr>
      </p:pic>
      <p:sp>
        <p:nvSpPr>
          <p:cNvPr id="60" name="Google Shape;60;p3"/>
          <p:cNvSpPr/>
          <p:nvPr/>
        </p:nvSpPr>
        <p:spPr>
          <a:xfrm>
            <a:off x="7045502" y="6258467"/>
            <a:ext cx="1566000" cy="2739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sl-SI" sz="1800" baseline="30000">
                <a:solidFill>
                  <a:srgbClr val="0070C0"/>
                </a:solidFill>
                <a:latin typeface="Impact"/>
                <a:ea typeface="Impact"/>
                <a:cs typeface="Impact"/>
                <a:sym typeface="Impact"/>
              </a:rPr>
              <a:t>@PIACERE project</a:t>
            </a:r>
            <a:endParaRPr sz="1800">
              <a:solidFill>
                <a:srgbClr val="0070C0"/>
              </a:solidFill>
              <a:latin typeface="Impact"/>
              <a:ea typeface="Impact"/>
              <a:cs typeface="Impact"/>
              <a:sym typeface="Impact"/>
            </a:endParaRPr>
          </a:p>
        </p:txBody>
      </p:sp>
      <p:pic>
        <p:nvPicPr>
          <p:cNvPr id="61" name="Google Shape;61;p3"/>
          <p:cNvPicPr preferRelativeResize="0"/>
          <p:nvPr/>
        </p:nvPicPr>
        <p:blipFill>
          <a:blip r:embed="rId8">
            <a:alphaModFix/>
          </a:blip>
          <a:stretch>
            <a:fillRect/>
          </a:stretch>
        </p:blipFill>
        <p:spPr>
          <a:xfrm>
            <a:off x="8348642" y="6198986"/>
            <a:ext cx="1055959" cy="392723"/>
          </a:xfrm>
          <a:prstGeom prst="rect">
            <a:avLst/>
          </a:prstGeom>
          <a:noFill/>
          <a:ln>
            <a:noFill/>
          </a:ln>
        </p:spPr>
      </p:pic>
      <p:sp>
        <p:nvSpPr>
          <p:cNvPr id="62" name="Google Shape;62;p3"/>
          <p:cNvSpPr/>
          <p:nvPr/>
        </p:nvSpPr>
        <p:spPr>
          <a:xfrm>
            <a:off x="9331149" y="6258452"/>
            <a:ext cx="1566000" cy="2739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sl-SI" sz="1800" baseline="30000">
                <a:solidFill>
                  <a:srgbClr val="0070C0"/>
                </a:solidFill>
                <a:latin typeface="Impact"/>
                <a:ea typeface="Impact"/>
                <a:cs typeface="Impact"/>
                <a:sym typeface="Impact"/>
              </a:rPr>
              <a:t>@PIACERE</a:t>
            </a:r>
            <a:endParaRPr sz="1800">
              <a:solidFill>
                <a:srgbClr val="0070C0"/>
              </a:solidFill>
              <a:latin typeface="Impact"/>
              <a:ea typeface="Impact"/>
              <a:cs typeface="Impact"/>
              <a:sym typeface="Impact"/>
            </a:endParaRPr>
          </a:p>
        </p:txBody>
      </p:sp>
      <p:sp>
        <p:nvSpPr>
          <p:cNvPr id="63" name="Google Shape;63;p3"/>
          <p:cNvSpPr/>
          <p:nvPr/>
        </p:nvSpPr>
        <p:spPr>
          <a:xfrm>
            <a:off x="11147803" y="6258452"/>
            <a:ext cx="1566000" cy="2739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sl-SI" sz="1800" baseline="30000">
                <a:solidFill>
                  <a:srgbClr val="0070C0"/>
                </a:solidFill>
                <a:latin typeface="Impact"/>
                <a:ea typeface="Impact"/>
                <a:cs typeface="Impact"/>
                <a:sym typeface="Impact"/>
              </a:rPr>
              <a:t>@PIACERE</a:t>
            </a:r>
            <a:endParaRPr sz="1800">
              <a:solidFill>
                <a:srgbClr val="0070C0"/>
              </a:solidFill>
              <a:latin typeface="Impact"/>
              <a:ea typeface="Impact"/>
              <a:cs typeface="Impact"/>
              <a:sym typeface="Impact"/>
            </a:endParaRPr>
          </a:p>
        </p:txBody>
      </p:sp>
      <p:sp>
        <p:nvSpPr>
          <p:cNvPr id="65" name="Google Shape;65;p3"/>
          <p:cNvSpPr/>
          <p:nvPr/>
        </p:nvSpPr>
        <p:spPr>
          <a:xfrm>
            <a:off x="5548425" y="6488875"/>
            <a:ext cx="344700" cy="273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txBox="1"/>
          <p:nvPr/>
        </p:nvSpPr>
        <p:spPr>
          <a:xfrm>
            <a:off x="978550" y="1061221"/>
            <a:ext cx="11066305" cy="738633"/>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sl-SI" dirty="0">
                <a:solidFill>
                  <a:srgbClr val="104448"/>
                </a:solidFill>
                <a:latin typeface="Arial" panose="020B0604020202020204" pitchFamily="34" charset="0"/>
                <a:ea typeface="Impact"/>
                <a:cs typeface="Arial" panose="020B0604020202020204" pitchFamily="34" charset="0"/>
                <a:sym typeface="Impact"/>
              </a:rPr>
              <a:t>Improve the ability of (non-)expert DevSecOps teams to model provisioning, deployment and configuration through the abstraction of execution environments	</a:t>
            </a:r>
            <a:endParaRPr lang="en-US" dirty="0">
              <a:solidFill>
                <a:srgbClr val="104448"/>
              </a:solidFill>
              <a:latin typeface="Arial" panose="020B0604020202020204" pitchFamily="34" charset="0"/>
              <a:ea typeface="Impact"/>
              <a:cs typeface="Arial" panose="020B0604020202020204" pitchFamily="34" charset="0"/>
            </a:endParaRPr>
          </a:p>
        </p:txBody>
      </p:sp>
      <p:pic>
        <p:nvPicPr>
          <p:cNvPr id="20" name="Picture 2" descr="why, question, help, support, information, info ">
            <a:extLst>
              <a:ext uri="{FF2B5EF4-FFF2-40B4-BE49-F238E27FC236}">
                <a16:creationId xmlns:a16="http://schemas.microsoft.com/office/drawing/2014/main" id="{C8B41231-CCDF-4D91-9BA9-84120925B81C}"/>
              </a:ext>
            </a:extLst>
          </p:cNvPr>
          <p:cNvPicPr>
            <a:picLocks noChangeAspect="1" noChangeArrowheads="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6582"/>
            <a:ext cx="651206" cy="651206"/>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22F1CA3C-6EFB-48BF-9F92-859276C51367}"/>
              </a:ext>
            </a:extLst>
          </p:cNvPr>
          <p:cNvSpPr txBox="1"/>
          <p:nvPr/>
        </p:nvSpPr>
        <p:spPr>
          <a:xfrm>
            <a:off x="651206" y="146248"/>
            <a:ext cx="1134861" cy="276999"/>
          </a:xfrm>
          <a:prstGeom prst="rect">
            <a:avLst/>
          </a:prstGeom>
          <a:noFill/>
        </p:spPr>
        <p:txBody>
          <a:bodyPr wrap="square" rtlCol="0">
            <a:spAutoFit/>
          </a:bodyPr>
          <a:lstStyle/>
          <a:p>
            <a:r>
              <a:rPr lang="es-ES" sz="1200" b="1">
                <a:solidFill>
                  <a:schemeClr val="accent1">
                    <a:lumMod val="75000"/>
                  </a:schemeClr>
                </a:solidFill>
              </a:rPr>
              <a:t>WHAT?</a:t>
            </a:r>
            <a:endParaRPr lang="en-GB" sz="1200" b="1">
              <a:solidFill>
                <a:schemeClr val="accent1">
                  <a:lumMod val="75000"/>
                </a:schemeClr>
              </a:solidFill>
            </a:endParaRPr>
          </a:p>
        </p:txBody>
      </p:sp>
      <p:sp>
        <p:nvSpPr>
          <p:cNvPr id="2" name="Google Shape;89;g1dcf80ac0d5_0_139">
            <a:extLst>
              <a:ext uri="{FF2B5EF4-FFF2-40B4-BE49-F238E27FC236}">
                <a16:creationId xmlns:a16="http://schemas.microsoft.com/office/drawing/2014/main" id="{50E13CF9-B91C-E457-2931-B30CC2E8B54F}"/>
              </a:ext>
            </a:extLst>
          </p:cNvPr>
          <p:cNvSpPr txBox="1"/>
          <p:nvPr/>
        </p:nvSpPr>
        <p:spPr>
          <a:xfrm>
            <a:off x="1794939" y="4211002"/>
            <a:ext cx="3489300" cy="738900"/>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rtl="0">
              <a:spcBef>
                <a:spcPts val="0"/>
              </a:spcBef>
              <a:spcAft>
                <a:spcPts val="0"/>
              </a:spcAft>
              <a:buNone/>
            </a:pPr>
            <a:r>
              <a:rPr lang="sl-SI" sz="1800" b="1" dirty="0">
                <a:solidFill>
                  <a:srgbClr val="708924"/>
                </a:solidFill>
                <a:latin typeface="Calibri"/>
                <a:ea typeface="Calibri"/>
                <a:cs typeface="Calibri"/>
                <a:sym typeface="Calibri"/>
              </a:rPr>
              <a:t>SOLVED REQUIREMENT SPECIFICATION</a:t>
            </a:r>
            <a:endParaRPr sz="1800" b="1" dirty="0">
              <a:solidFill>
                <a:srgbClr val="708924"/>
              </a:solidFill>
              <a:latin typeface="Calibri"/>
              <a:ea typeface="Calibri"/>
              <a:cs typeface="Calibri"/>
              <a:sym typeface="Calibri"/>
            </a:endParaRPr>
          </a:p>
        </p:txBody>
      </p:sp>
      <p:sp>
        <p:nvSpPr>
          <p:cNvPr id="3" name="Google Shape;91;g1dcf80ac0d5_0_139">
            <a:extLst>
              <a:ext uri="{FF2B5EF4-FFF2-40B4-BE49-F238E27FC236}">
                <a16:creationId xmlns:a16="http://schemas.microsoft.com/office/drawing/2014/main" id="{D97BA0F0-6E75-A094-D72C-66937D75D6E1}"/>
              </a:ext>
            </a:extLst>
          </p:cNvPr>
          <p:cNvSpPr txBox="1"/>
          <p:nvPr/>
        </p:nvSpPr>
        <p:spPr>
          <a:xfrm>
            <a:off x="1794939" y="3367049"/>
            <a:ext cx="3324600" cy="738900"/>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rtl="0">
              <a:spcBef>
                <a:spcPts val="0"/>
              </a:spcBef>
              <a:spcAft>
                <a:spcPts val="0"/>
              </a:spcAft>
              <a:buNone/>
            </a:pPr>
            <a:r>
              <a:rPr lang="sl-SI" sz="1800" b="1" dirty="0">
                <a:solidFill>
                  <a:srgbClr val="708924"/>
                </a:solidFill>
                <a:latin typeface="Calibri"/>
                <a:ea typeface="Calibri"/>
                <a:cs typeface="Calibri"/>
                <a:sym typeface="Calibri"/>
              </a:rPr>
              <a:t>UNIFIED DEPLOYMENT CONFIGURATION</a:t>
            </a:r>
            <a:endParaRPr sz="1800" b="1" dirty="0">
              <a:solidFill>
                <a:srgbClr val="708924"/>
              </a:solidFill>
              <a:latin typeface="Calibri"/>
              <a:ea typeface="Calibri"/>
              <a:cs typeface="Calibri"/>
              <a:sym typeface="Calibri"/>
            </a:endParaRPr>
          </a:p>
        </p:txBody>
      </p:sp>
      <p:sp>
        <p:nvSpPr>
          <p:cNvPr id="4" name="Google Shape;93;g1dcf80ac0d5_0_139">
            <a:extLst>
              <a:ext uri="{FF2B5EF4-FFF2-40B4-BE49-F238E27FC236}">
                <a16:creationId xmlns:a16="http://schemas.microsoft.com/office/drawing/2014/main" id="{1D858547-8F4B-753A-1C95-4D99A3A34D61}"/>
              </a:ext>
            </a:extLst>
          </p:cNvPr>
          <p:cNvSpPr txBox="1"/>
          <p:nvPr/>
        </p:nvSpPr>
        <p:spPr>
          <a:xfrm>
            <a:off x="1228169" y="2580239"/>
            <a:ext cx="3489300" cy="461700"/>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r>
              <a:rPr lang="sl-SI" sz="1800" b="1">
                <a:solidFill>
                  <a:srgbClr val="708924"/>
                </a:solidFill>
                <a:latin typeface="Calibri"/>
                <a:ea typeface="Calibri"/>
                <a:cs typeface="Calibri"/>
                <a:sym typeface="Calibri"/>
              </a:rPr>
              <a:t>PERFORMANCE IN LOC</a:t>
            </a:r>
            <a:endParaRPr sz="1800" b="1">
              <a:solidFill>
                <a:srgbClr val="708924"/>
              </a:solidFill>
              <a:latin typeface="Calibri"/>
              <a:ea typeface="Calibri"/>
              <a:cs typeface="Calibri"/>
              <a:sym typeface="Calibri"/>
            </a:endParaRPr>
          </a:p>
        </p:txBody>
      </p:sp>
      <p:pic>
        <p:nvPicPr>
          <p:cNvPr id="5" name="Google Shape;94;g1dcf80ac0d5_0_139">
            <a:extLst>
              <a:ext uri="{FF2B5EF4-FFF2-40B4-BE49-F238E27FC236}">
                <a16:creationId xmlns:a16="http://schemas.microsoft.com/office/drawing/2014/main" id="{90409EAE-47AC-1964-BDA4-B8133CEA6CE7}"/>
              </a:ext>
            </a:extLst>
          </p:cNvPr>
          <p:cNvPicPr preferRelativeResize="0"/>
          <p:nvPr/>
        </p:nvPicPr>
        <p:blipFill>
          <a:blip r:embed="rId10">
            <a:alphaModFix amt="69000"/>
          </a:blip>
          <a:stretch>
            <a:fillRect/>
          </a:stretch>
        </p:blipFill>
        <p:spPr>
          <a:xfrm>
            <a:off x="926481" y="3215972"/>
            <a:ext cx="868458" cy="861900"/>
          </a:xfrm>
          <a:prstGeom prst="rect">
            <a:avLst/>
          </a:prstGeom>
          <a:noFill/>
          <a:ln>
            <a:noFill/>
          </a:ln>
        </p:spPr>
      </p:pic>
      <p:pic>
        <p:nvPicPr>
          <p:cNvPr id="6" name="Google Shape;95;g1dcf80ac0d5_0_139">
            <a:extLst>
              <a:ext uri="{FF2B5EF4-FFF2-40B4-BE49-F238E27FC236}">
                <a16:creationId xmlns:a16="http://schemas.microsoft.com/office/drawing/2014/main" id="{982E9EAE-C3BD-16EA-18C3-C2C5336A08FA}"/>
              </a:ext>
            </a:extLst>
          </p:cNvPr>
          <p:cNvPicPr preferRelativeResize="0"/>
          <p:nvPr/>
        </p:nvPicPr>
        <p:blipFill>
          <a:blip r:embed="rId11">
            <a:alphaModFix amt="73000"/>
          </a:blip>
          <a:stretch>
            <a:fillRect/>
          </a:stretch>
        </p:blipFill>
        <p:spPr>
          <a:xfrm>
            <a:off x="982881" y="4278627"/>
            <a:ext cx="755657" cy="738900"/>
          </a:xfrm>
          <a:prstGeom prst="rect">
            <a:avLst/>
          </a:prstGeom>
          <a:noFill/>
          <a:ln>
            <a:noFill/>
          </a:ln>
        </p:spPr>
      </p:pic>
      <p:pic>
        <p:nvPicPr>
          <p:cNvPr id="7" name="Google Shape;96;g1dcf80ac0d5_0_139">
            <a:extLst>
              <a:ext uri="{FF2B5EF4-FFF2-40B4-BE49-F238E27FC236}">
                <a16:creationId xmlns:a16="http://schemas.microsoft.com/office/drawing/2014/main" id="{F236EF2E-32C4-A10B-972C-D8972E57C698}"/>
              </a:ext>
            </a:extLst>
          </p:cNvPr>
          <p:cNvPicPr preferRelativeResize="0"/>
          <p:nvPr/>
        </p:nvPicPr>
        <p:blipFill>
          <a:blip r:embed="rId12">
            <a:alphaModFix/>
          </a:blip>
          <a:stretch>
            <a:fillRect/>
          </a:stretch>
        </p:blipFill>
        <p:spPr>
          <a:xfrm>
            <a:off x="926481" y="2443507"/>
            <a:ext cx="755657" cy="651733"/>
          </a:xfrm>
          <a:prstGeom prst="rect">
            <a:avLst/>
          </a:prstGeom>
          <a:noFill/>
          <a:ln>
            <a:noFill/>
          </a:ln>
        </p:spPr>
      </p:pic>
      <p:pic>
        <p:nvPicPr>
          <p:cNvPr id="8" name="Imagen 1" descr="Schematic&#10;&#10;Automatically generated description">
            <a:extLst>
              <a:ext uri="{FF2B5EF4-FFF2-40B4-BE49-F238E27FC236}">
                <a16:creationId xmlns:a16="http://schemas.microsoft.com/office/drawing/2014/main" id="{9BAC17D9-96A0-2EB6-9EC0-C1CE18F2C86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87945" y="2811089"/>
            <a:ext cx="5076693" cy="2839223"/>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137A372A-D563-1408-5879-74AEFCED8E35}"/>
              </a:ext>
            </a:extLst>
          </p:cNvPr>
          <p:cNvPicPr>
            <a:picLocks noChangeAspect="1"/>
          </p:cNvPicPr>
          <p:nvPr/>
        </p:nvPicPr>
        <p:blipFill>
          <a:blip r:embed="rId14"/>
          <a:stretch>
            <a:fillRect/>
          </a:stretch>
        </p:blipFill>
        <p:spPr>
          <a:xfrm>
            <a:off x="7710475" y="1677113"/>
            <a:ext cx="4177464" cy="2440187"/>
          </a:xfrm>
          <a:prstGeom prst="rect">
            <a:avLst/>
          </a:prstGeom>
          <a:ln>
            <a:noFill/>
          </a:ln>
          <a:effectLst>
            <a:outerShdw blurRad="190500" algn="tl" rotWithShape="0">
              <a:srgbClr val="000000">
                <a:alpha val="70000"/>
              </a:srgbClr>
            </a:outerShdw>
          </a:effectLst>
        </p:spPr>
      </p:pic>
      <p:pic>
        <p:nvPicPr>
          <p:cNvPr id="10" name="Picture 9" descr="A picture containing graphics, font, logo, white&#10;&#10;Description automatically generated">
            <a:extLst>
              <a:ext uri="{FF2B5EF4-FFF2-40B4-BE49-F238E27FC236}">
                <a16:creationId xmlns:a16="http://schemas.microsoft.com/office/drawing/2014/main" id="{5D9A4383-547B-A759-693A-9F348592BBEE}"/>
              </a:ext>
            </a:extLst>
          </p:cNvPr>
          <p:cNvPicPr>
            <a:picLocks noChangeAspect="1"/>
          </p:cNvPicPr>
          <p:nvPr/>
        </p:nvPicPr>
        <p:blipFill rotWithShape="1">
          <a:blip r:embed="rId15">
            <a:extLst>
              <a:ext uri="{28A0092B-C50C-407E-A947-70E740481C1C}">
                <a14:useLocalDpi xmlns:a14="http://schemas.microsoft.com/office/drawing/2010/main" val="0"/>
              </a:ext>
            </a:extLst>
          </a:blip>
          <a:srcRect l="10596" t="20379" r="11882" b="20237"/>
          <a:stretch/>
        </p:blipFill>
        <p:spPr>
          <a:xfrm>
            <a:off x="10052669" y="4801872"/>
            <a:ext cx="1866062" cy="994908"/>
          </a:xfrm>
          <a:prstGeom prst="rect">
            <a:avLst/>
          </a:prstGeom>
        </p:spPr>
      </p:pic>
      <p:pic>
        <p:nvPicPr>
          <p:cNvPr id="11" name="Picture 10">
            <a:extLst>
              <a:ext uri="{FF2B5EF4-FFF2-40B4-BE49-F238E27FC236}">
                <a16:creationId xmlns:a16="http://schemas.microsoft.com/office/drawing/2014/main" id="{D29BD9EE-BFBF-2233-03C2-52F9BC6A6B62}"/>
              </a:ext>
            </a:extLst>
          </p:cNvPr>
          <p:cNvPicPr>
            <a:picLocks noChangeAspect="1"/>
          </p:cNvPicPr>
          <p:nvPr/>
        </p:nvPicPr>
        <p:blipFill>
          <a:blip r:embed="rId16"/>
          <a:stretch>
            <a:fillRect/>
          </a:stretch>
        </p:blipFill>
        <p:spPr>
          <a:xfrm>
            <a:off x="6831589" y="3274147"/>
            <a:ext cx="5251730" cy="1387271"/>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1dcf80ac0d5_0_24"/>
          <p:cNvSpPr txBox="1"/>
          <p:nvPr/>
        </p:nvSpPr>
        <p:spPr>
          <a:xfrm>
            <a:off x="978550" y="408325"/>
            <a:ext cx="7375800" cy="747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sl-SI" sz="3600" b="1" dirty="0">
                <a:solidFill>
                  <a:srgbClr val="104448"/>
                </a:solidFill>
                <a:latin typeface="Arial" panose="020B0604020202020204" pitchFamily="34" charset="0"/>
                <a:ea typeface="Impact"/>
                <a:cs typeface="Arial" panose="020B0604020202020204" pitchFamily="34" charset="0"/>
                <a:sym typeface="Impact"/>
              </a:rPr>
              <a:t>Design Time Security</a:t>
            </a:r>
            <a:endParaRPr sz="3600" b="1" dirty="0">
              <a:solidFill>
                <a:srgbClr val="104448"/>
              </a:solidFill>
              <a:latin typeface="Arial" panose="020B0604020202020204" pitchFamily="34" charset="0"/>
              <a:ea typeface="Impact"/>
              <a:cs typeface="Arial" panose="020B0604020202020204" pitchFamily="34" charset="0"/>
              <a:sym typeface="Impact"/>
            </a:endParaRPr>
          </a:p>
        </p:txBody>
      </p:sp>
      <p:sp>
        <p:nvSpPr>
          <p:cNvPr id="168" name="Google Shape;168;g1dcf80ac0d5_0_24"/>
          <p:cNvSpPr/>
          <p:nvPr/>
        </p:nvSpPr>
        <p:spPr>
          <a:xfrm>
            <a:off x="881532" y="6276773"/>
            <a:ext cx="1566000" cy="2739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sl-SI" sz="1800" baseline="30000">
                <a:solidFill>
                  <a:srgbClr val="0070C0"/>
                </a:solidFill>
                <a:latin typeface="Impact"/>
                <a:ea typeface="Impact"/>
                <a:cs typeface="Impact"/>
                <a:sym typeface="Impact"/>
              </a:rPr>
              <a:t>www.piacere-project.eu</a:t>
            </a:r>
            <a:endParaRPr sz="1800">
              <a:solidFill>
                <a:srgbClr val="0070C0"/>
              </a:solidFill>
              <a:latin typeface="Impact"/>
              <a:ea typeface="Impact"/>
              <a:cs typeface="Impact"/>
              <a:sym typeface="Impact"/>
            </a:endParaRPr>
          </a:p>
        </p:txBody>
      </p:sp>
      <p:pic>
        <p:nvPicPr>
          <p:cNvPr id="169" name="Google Shape;169;g1dcf80ac0d5_0_24"/>
          <p:cNvPicPr preferRelativeResize="0"/>
          <p:nvPr/>
        </p:nvPicPr>
        <p:blipFill>
          <a:blip r:embed="rId3">
            <a:alphaModFix/>
          </a:blip>
          <a:stretch>
            <a:fillRect/>
          </a:stretch>
        </p:blipFill>
        <p:spPr>
          <a:xfrm>
            <a:off x="10627685" y="6197081"/>
            <a:ext cx="426368" cy="396524"/>
          </a:xfrm>
          <a:prstGeom prst="rect">
            <a:avLst/>
          </a:prstGeom>
          <a:noFill/>
          <a:ln>
            <a:noFill/>
          </a:ln>
        </p:spPr>
      </p:pic>
      <p:pic>
        <p:nvPicPr>
          <p:cNvPr id="170" name="Google Shape;170;g1dcf80ac0d5_0_24"/>
          <p:cNvPicPr preferRelativeResize="0"/>
          <p:nvPr/>
        </p:nvPicPr>
        <p:blipFill>
          <a:blip r:embed="rId4">
            <a:alphaModFix/>
          </a:blip>
          <a:stretch>
            <a:fillRect/>
          </a:stretch>
        </p:blipFill>
        <p:spPr>
          <a:xfrm>
            <a:off x="2453445" y="6197080"/>
            <a:ext cx="426368" cy="396524"/>
          </a:xfrm>
          <a:prstGeom prst="rect">
            <a:avLst/>
          </a:prstGeom>
          <a:noFill/>
          <a:ln>
            <a:noFill/>
          </a:ln>
        </p:spPr>
      </p:pic>
      <p:sp>
        <p:nvSpPr>
          <p:cNvPr id="171" name="Google Shape;171;g1dcf80ac0d5_0_24"/>
          <p:cNvSpPr/>
          <p:nvPr/>
        </p:nvSpPr>
        <p:spPr>
          <a:xfrm>
            <a:off x="2948641" y="6258452"/>
            <a:ext cx="1566000" cy="2739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sl-SI" sz="1800" baseline="30000">
                <a:solidFill>
                  <a:srgbClr val="0070C0"/>
                </a:solidFill>
                <a:latin typeface="Impact"/>
                <a:ea typeface="Impact"/>
                <a:cs typeface="Impact"/>
                <a:sym typeface="Impact"/>
              </a:rPr>
              <a:t>@PIACEREproject</a:t>
            </a:r>
            <a:endParaRPr sz="1800">
              <a:solidFill>
                <a:srgbClr val="0070C0"/>
              </a:solidFill>
              <a:latin typeface="Impact"/>
              <a:ea typeface="Impact"/>
              <a:cs typeface="Impact"/>
              <a:sym typeface="Impact"/>
            </a:endParaRPr>
          </a:p>
        </p:txBody>
      </p:sp>
      <p:pic>
        <p:nvPicPr>
          <p:cNvPr id="172" name="Google Shape;172;g1dcf80ac0d5_0_24"/>
          <p:cNvPicPr preferRelativeResize="0"/>
          <p:nvPr/>
        </p:nvPicPr>
        <p:blipFill>
          <a:blip r:embed="rId5">
            <a:alphaModFix/>
          </a:blip>
          <a:stretch>
            <a:fillRect/>
          </a:stretch>
        </p:blipFill>
        <p:spPr>
          <a:xfrm>
            <a:off x="392600" y="6215387"/>
            <a:ext cx="426366" cy="396525"/>
          </a:xfrm>
          <a:prstGeom prst="rect">
            <a:avLst/>
          </a:prstGeom>
          <a:noFill/>
          <a:ln>
            <a:noFill/>
          </a:ln>
        </p:spPr>
      </p:pic>
      <p:sp>
        <p:nvSpPr>
          <p:cNvPr id="173" name="Google Shape;173;g1dcf80ac0d5_0_24"/>
          <p:cNvSpPr/>
          <p:nvPr/>
        </p:nvSpPr>
        <p:spPr>
          <a:xfrm>
            <a:off x="4787945" y="6276788"/>
            <a:ext cx="1566000" cy="2739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sl-SI" sz="1800" baseline="30000">
                <a:solidFill>
                  <a:srgbClr val="0070C0"/>
                </a:solidFill>
                <a:latin typeface="Impact"/>
                <a:ea typeface="Impact"/>
                <a:cs typeface="Impact"/>
                <a:sym typeface="Impact"/>
              </a:rPr>
              <a:t>@PIACERE project H2020</a:t>
            </a:r>
            <a:endParaRPr sz="1800">
              <a:solidFill>
                <a:srgbClr val="0070C0"/>
              </a:solidFill>
              <a:latin typeface="Impact"/>
              <a:ea typeface="Impact"/>
              <a:cs typeface="Impact"/>
              <a:sym typeface="Impact"/>
            </a:endParaRPr>
          </a:p>
        </p:txBody>
      </p:sp>
      <p:pic>
        <p:nvPicPr>
          <p:cNvPr id="174" name="Google Shape;174;g1dcf80ac0d5_0_24"/>
          <p:cNvPicPr preferRelativeResize="0"/>
          <p:nvPr/>
        </p:nvPicPr>
        <p:blipFill>
          <a:blip r:embed="rId6">
            <a:alphaModFix/>
          </a:blip>
          <a:stretch>
            <a:fillRect/>
          </a:stretch>
        </p:blipFill>
        <p:spPr>
          <a:xfrm>
            <a:off x="4241844" y="6215372"/>
            <a:ext cx="426366" cy="396524"/>
          </a:xfrm>
          <a:prstGeom prst="rect">
            <a:avLst/>
          </a:prstGeom>
          <a:noFill/>
          <a:ln>
            <a:noFill/>
          </a:ln>
        </p:spPr>
      </p:pic>
      <p:pic>
        <p:nvPicPr>
          <p:cNvPr id="175" name="Google Shape;175;g1dcf80ac0d5_0_24"/>
          <p:cNvPicPr preferRelativeResize="0"/>
          <p:nvPr/>
        </p:nvPicPr>
        <p:blipFill>
          <a:blip r:embed="rId7">
            <a:alphaModFix/>
          </a:blip>
          <a:stretch>
            <a:fillRect/>
          </a:stretch>
        </p:blipFill>
        <p:spPr>
          <a:xfrm>
            <a:off x="6301475" y="6158875"/>
            <a:ext cx="774968" cy="509577"/>
          </a:xfrm>
          <a:prstGeom prst="rect">
            <a:avLst/>
          </a:prstGeom>
          <a:noFill/>
          <a:ln>
            <a:noFill/>
          </a:ln>
        </p:spPr>
      </p:pic>
      <p:sp>
        <p:nvSpPr>
          <p:cNvPr id="176" name="Google Shape;176;g1dcf80ac0d5_0_24"/>
          <p:cNvSpPr/>
          <p:nvPr/>
        </p:nvSpPr>
        <p:spPr>
          <a:xfrm>
            <a:off x="7045502" y="6258467"/>
            <a:ext cx="1566000" cy="2739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sl-SI" sz="1800" baseline="30000">
                <a:solidFill>
                  <a:srgbClr val="0070C0"/>
                </a:solidFill>
                <a:latin typeface="Impact"/>
                <a:ea typeface="Impact"/>
                <a:cs typeface="Impact"/>
                <a:sym typeface="Impact"/>
              </a:rPr>
              <a:t>@PIACERE project</a:t>
            </a:r>
            <a:endParaRPr sz="1800">
              <a:solidFill>
                <a:srgbClr val="0070C0"/>
              </a:solidFill>
              <a:latin typeface="Impact"/>
              <a:ea typeface="Impact"/>
              <a:cs typeface="Impact"/>
              <a:sym typeface="Impact"/>
            </a:endParaRPr>
          </a:p>
        </p:txBody>
      </p:sp>
      <p:pic>
        <p:nvPicPr>
          <p:cNvPr id="177" name="Google Shape;177;g1dcf80ac0d5_0_24"/>
          <p:cNvPicPr preferRelativeResize="0"/>
          <p:nvPr/>
        </p:nvPicPr>
        <p:blipFill>
          <a:blip r:embed="rId8">
            <a:alphaModFix/>
          </a:blip>
          <a:stretch>
            <a:fillRect/>
          </a:stretch>
        </p:blipFill>
        <p:spPr>
          <a:xfrm>
            <a:off x="8348642" y="6198986"/>
            <a:ext cx="1055959" cy="392723"/>
          </a:xfrm>
          <a:prstGeom prst="rect">
            <a:avLst/>
          </a:prstGeom>
          <a:noFill/>
          <a:ln>
            <a:noFill/>
          </a:ln>
        </p:spPr>
      </p:pic>
      <p:sp>
        <p:nvSpPr>
          <p:cNvPr id="178" name="Google Shape;178;g1dcf80ac0d5_0_24"/>
          <p:cNvSpPr/>
          <p:nvPr/>
        </p:nvSpPr>
        <p:spPr>
          <a:xfrm>
            <a:off x="9331149" y="6258452"/>
            <a:ext cx="1566000" cy="2739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sl-SI" sz="1800" baseline="30000">
                <a:solidFill>
                  <a:srgbClr val="0070C0"/>
                </a:solidFill>
                <a:latin typeface="Impact"/>
                <a:ea typeface="Impact"/>
                <a:cs typeface="Impact"/>
                <a:sym typeface="Impact"/>
              </a:rPr>
              <a:t>@PIACERE</a:t>
            </a:r>
            <a:endParaRPr sz="1800">
              <a:solidFill>
                <a:srgbClr val="0070C0"/>
              </a:solidFill>
              <a:latin typeface="Impact"/>
              <a:ea typeface="Impact"/>
              <a:cs typeface="Impact"/>
              <a:sym typeface="Impact"/>
            </a:endParaRPr>
          </a:p>
        </p:txBody>
      </p:sp>
      <p:sp>
        <p:nvSpPr>
          <p:cNvPr id="179" name="Google Shape;179;g1dcf80ac0d5_0_24"/>
          <p:cNvSpPr/>
          <p:nvPr/>
        </p:nvSpPr>
        <p:spPr>
          <a:xfrm>
            <a:off x="11147803" y="6258452"/>
            <a:ext cx="1566000" cy="2739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sl-SI" sz="1800" baseline="30000">
                <a:solidFill>
                  <a:srgbClr val="0070C0"/>
                </a:solidFill>
                <a:latin typeface="Impact"/>
                <a:ea typeface="Impact"/>
                <a:cs typeface="Impact"/>
                <a:sym typeface="Impact"/>
              </a:rPr>
              <a:t>@PIACERE</a:t>
            </a:r>
            <a:endParaRPr sz="1800">
              <a:solidFill>
                <a:srgbClr val="0070C0"/>
              </a:solidFill>
              <a:latin typeface="Impact"/>
              <a:ea typeface="Impact"/>
              <a:cs typeface="Impact"/>
              <a:sym typeface="Impact"/>
            </a:endParaRPr>
          </a:p>
        </p:txBody>
      </p:sp>
      <p:sp>
        <p:nvSpPr>
          <p:cNvPr id="181" name="Google Shape;181;g1dcf80ac0d5_0_24"/>
          <p:cNvSpPr/>
          <p:nvPr/>
        </p:nvSpPr>
        <p:spPr>
          <a:xfrm>
            <a:off x="5548425" y="6488875"/>
            <a:ext cx="344700" cy="273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g1dcf80ac0d5_0_24"/>
          <p:cNvSpPr txBox="1"/>
          <p:nvPr/>
        </p:nvSpPr>
        <p:spPr>
          <a:xfrm>
            <a:off x="987572" y="1037238"/>
            <a:ext cx="10732746" cy="738633"/>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sl-SI" dirty="0">
                <a:solidFill>
                  <a:srgbClr val="104448"/>
                </a:solidFill>
                <a:latin typeface="Arial" panose="020B0604020202020204" pitchFamily="34" charset="0"/>
                <a:ea typeface="Impact"/>
                <a:cs typeface="Arial" panose="020B0604020202020204" pitchFamily="34" charset="0"/>
                <a:sym typeface="Impact"/>
              </a:rPr>
              <a:t>Regain trust in IaC through the DOML verification and the automation of IaC code quality checking for errors and vulnerable dependencies, and thus improving IaC integrity and applicability 	</a:t>
            </a:r>
            <a:endParaRPr lang="en-US" sz="2000" dirty="0">
              <a:solidFill>
                <a:srgbClr val="104448"/>
              </a:solidFill>
              <a:latin typeface="Arial" panose="020B0604020202020204" pitchFamily="34" charset="0"/>
              <a:ea typeface="Impact"/>
              <a:cs typeface="Arial" panose="020B0604020202020204" pitchFamily="34" charset="0"/>
            </a:endParaRPr>
          </a:p>
        </p:txBody>
      </p:sp>
      <p:pic>
        <p:nvPicPr>
          <p:cNvPr id="20" name="Picture 2" descr="why, question, help, support, information, info ">
            <a:extLst>
              <a:ext uri="{FF2B5EF4-FFF2-40B4-BE49-F238E27FC236}">
                <a16:creationId xmlns:a16="http://schemas.microsoft.com/office/drawing/2014/main" id="{3A40C43A-B84D-41F8-9A41-8D2CA54A5524}"/>
              </a:ext>
            </a:extLst>
          </p:cNvPr>
          <p:cNvPicPr>
            <a:picLocks noChangeAspect="1" noChangeArrowheads="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6582"/>
            <a:ext cx="651206" cy="651206"/>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47A3D028-5EF2-4035-87D7-85EE704EB446}"/>
              </a:ext>
            </a:extLst>
          </p:cNvPr>
          <p:cNvSpPr txBox="1"/>
          <p:nvPr/>
        </p:nvSpPr>
        <p:spPr>
          <a:xfrm>
            <a:off x="651206" y="146248"/>
            <a:ext cx="1134861" cy="276999"/>
          </a:xfrm>
          <a:prstGeom prst="rect">
            <a:avLst/>
          </a:prstGeom>
          <a:noFill/>
        </p:spPr>
        <p:txBody>
          <a:bodyPr wrap="square" rtlCol="0">
            <a:spAutoFit/>
          </a:bodyPr>
          <a:lstStyle/>
          <a:p>
            <a:r>
              <a:rPr lang="es-ES" sz="1200" b="1">
                <a:solidFill>
                  <a:schemeClr val="accent1">
                    <a:lumMod val="75000"/>
                  </a:schemeClr>
                </a:solidFill>
              </a:rPr>
              <a:t>WHAT?</a:t>
            </a:r>
            <a:endParaRPr lang="en-GB" sz="1200" b="1">
              <a:solidFill>
                <a:schemeClr val="accent1">
                  <a:lumMod val="75000"/>
                </a:schemeClr>
              </a:solidFill>
            </a:endParaRPr>
          </a:p>
        </p:txBody>
      </p:sp>
      <p:sp>
        <p:nvSpPr>
          <p:cNvPr id="2" name="Google Shape;205;g1dcf80ac0d5_0_294">
            <a:extLst>
              <a:ext uri="{FF2B5EF4-FFF2-40B4-BE49-F238E27FC236}">
                <a16:creationId xmlns:a16="http://schemas.microsoft.com/office/drawing/2014/main" id="{469F18BE-0843-2A6E-B962-2F1596786587}"/>
              </a:ext>
            </a:extLst>
          </p:cNvPr>
          <p:cNvSpPr txBox="1"/>
          <p:nvPr/>
        </p:nvSpPr>
        <p:spPr>
          <a:xfrm>
            <a:off x="2035762" y="4475006"/>
            <a:ext cx="2914800" cy="738900"/>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rtl="0">
              <a:spcBef>
                <a:spcPts val="0"/>
              </a:spcBef>
              <a:spcAft>
                <a:spcPts val="0"/>
              </a:spcAft>
              <a:buNone/>
            </a:pPr>
            <a:r>
              <a:rPr lang="sl-SI" sz="1800" b="1" dirty="0">
                <a:solidFill>
                  <a:srgbClr val="708924"/>
                </a:solidFill>
                <a:latin typeface="Calibri"/>
                <a:ea typeface="Calibri"/>
                <a:cs typeface="Calibri"/>
                <a:sym typeface="Calibri"/>
              </a:rPr>
              <a:t>MINIMIZATION OF DATA LOSS</a:t>
            </a:r>
            <a:endParaRPr sz="1800" b="1" dirty="0">
              <a:solidFill>
                <a:srgbClr val="708924"/>
              </a:solidFill>
              <a:latin typeface="Calibri"/>
              <a:ea typeface="Calibri"/>
              <a:cs typeface="Calibri"/>
              <a:sym typeface="Calibri"/>
            </a:endParaRPr>
          </a:p>
        </p:txBody>
      </p:sp>
      <p:sp>
        <p:nvSpPr>
          <p:cNvPr id="3" name="Google Shape;207;g1dcf80ac0d5_0_294">
            <a:extLst>
              <a:ext uri="{FF2B5EF4-FFF2-40B4-BE49-F238E27FC236}">
                <a16:creationId xmlns:a16="http://schemas.microsoft.com/office/drawing/2014/main" id="{F08FF6B5-606F-A83A-385B-6414FA538030}"/>
              </a:ext>
            </a:extLst>
          </p:cNvPr>
          <p:cNvSpPr txBox="1"/>
          <p:nvPr/>
        </p:nvSpPr>
        <p:spPr>
          <a:xfrm>
            <a:off x="2019597" y="3486437"/>
            <a:ext cx="2733600" cy="738900"/>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rtl="0">
              <a:spcBef>
                <a:spcPts val="0"/>
              </a:spcBef>
              <a:spcAft>
                <a:spcPts val="0"/>
              </a:spcAft>
              <a:buNone/>
            </a:pPr>
            <a:r>
              <a:rPr lang="sl-SI" sz="1800" b="1" dirty="0">
                <a:solidFill>
                  <a:srgbClr val="708924"/>
                </a:solidFill>
                <a:latin typeface="Calibri"/>
                <a:ea typeface="Calibri"/>
                <a:cs typeface="Calibri"/>
                <a:sym typeface="Calibri"/>
              </a:rPr>
              <a:t>DECREASED RESPONSE TIME</a:t>
            </a:r>
            <a:endParaRPr sz="1800" b="1" dirty="0">
              <a:solidFill>
                <a:srgbClr val="708924"/>
              </a:solidFill>
              <a:latin typeface="Calibri"/>
              <a:ea typeface="Calibri"/>
              <a:cs typeface="Calibri"/>
              <a:sym typeface="Calibri"/>
            </a:endParaRPr>
          </a:p>
        </p:txBody>
      </p:sp>
      <p:sp>
        <p:nvSpPr>
          <p:cNvPr id="4" name="Google Shape;209;g1dcf80ac0d5_0_294">
            <a:extLst>
              <a:ext uri="{FF2B5EF4-FFF2-40B4-BE49-F238E27FC236}">
                <a16:creationId xmlns:a16="http://schemas.microsoft.com/office/drawing/2014/main" id="{246F226C-ABA5-975E-836F-00F534053EBA}"/>
              </a:ext>
            </a:extLst>
          </p:cNvPr>
          <p:cNvSpPr txBox="1"/>
          <p:nvPr/>
        </p:nvSpPr>
        <p:spPr>
          <a:xfrm>
            <a:off x="2019597" y="2397017"/>
            <a:ext cx="3489300" cy="738900"/>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rtl="0">
              <a:spcBef>
                <a:spcPts val="0"/>
              </a:spcBef>
              <a:spcAft>
                <a:spcPts val="0"/>
              </a:spcAft>
              <a:buNone/>
            </a:pPr>
            <a:r>
              <a:rPr lang="sl-SI" sz="1800" b="1" dirty="0">
                <a:solidFill>
                  <a:srgbClr val="708924"/>
                </a:solidFill>
                <a:latin typeface="Calibri"/>
                <a:ea typeface="Calibri"/>
                <a:cs typeface="Calibri"/>
                <a:sym typeface="Calibri"/>
              </a:rPr>
              <a:t>FASTER MALFUNCTIONING DETECTION</a:t>
            </a:r>
            <a:endParaRPr sz="1800" b="1" dirty="0">
              <a:solidFill>
                <a:srgbClr val="708924"/>
              </a:solidFill>
              <a:latin typeface="Calibri"/>
              <a:ea typeface="Calibri"/>
              <a:cs typeface="Calibri"/>
              <a:sym typeface="Calibri"/>
            </a:endParaRPr>
          </a:p>
        </p:txBody>
      </p:sp>
      <p:pic>
        <p:nvPicPr>
          <p:cNvPr id="5" name="Google Shape;210;g1dcf80ac0d5_0_294">
            <a:extLst>
              <a:ext uri="{FF2B5EF4-FFF2-40B4-BE49-F238E27FC236}">
                <a16:creationId xmlns:a16="http://schemas.microsoft.com/office/drawing/2014/main" id="{3B7C56A3-4FC0-588F-C322-F5C379AEC8C0}"/>
              </a:ext>
            </a:extLst>
          </p:cNvPr>
          <p:cNvPicPr preferRelativeResize="0"/>
          <p:nvPr/>
        </p:nvPicPr>
        <p:blipFill>
          <a:blip r:embed="rId10">
            <a:alphaModFix/>
          </a:blip>
          <a:stretch>
            <a:fillRect/>
          </a:stretch>
        </p:blipFill>
        <p:spPr>
          <a:xfrm>
            <a:off x="1020178" y="2442894"/>
            <a:ext cx="929078" cy="747900"/>
          </a:xfrm>
          <a:prstGeom prst="rect">
            <a:avLst/>
          </a:prstGeom>
          <a:noFill/>
          <a:ln>
            <a:noFill/>
          </a:ln>
        </p:spPr>
      </p:pic>
      <p:pic>
        <p:nvPicPr>
          <p:cNvPr id="6" name="Google Shape;211;g1dcf80ac0d5_0_294">
            <a:extLst>
              <a:ext uri="{FF2B5EF4-FFF2-40B4-BE49-F238E27FC236}">
                <a16:creationId xmlns:a16="http://schemas.microsoft.com/office/drawing/2014/main" id="{95B00531-D928-131A-954B-50DAC35F695A}"/>
              </a:ext>
            </a:extLst>
          </p:cNvPr>
          <p:cNvPicPr preferRelativeResize="0"/>
          <p:nvPr/>
        </p:nvPicPr>
        <p:blipFill>
          <a:blip r:embed="rId11">
            <a:alphaModFix/>
          </a:blip>
          <a:stretch>
            <a:fillRect/>
          </a:stretch>
        </p:blipFill>
        <p:spPr>
          <a:xfrm>
            <a:off x="1066273" y="3493140"/>
            <a:ext cx="953324" cy="854417"/>
          </a:xfrm>
          <a:prstGeom prst="rect">
            <a:avLst/>
          </a:prstGeom>
          <a:noFill/>
          <a:ln>
            <a:noFill/>
          </a:ln>
        </p:spPr>
      </p:pic>
      <p:pic>
        <p:nvPicPr>
          <p:cNvPr id="7" name="Google Shape;212;g1dcf80ac0d5_0_294">
            <a:extLst>
              <a:ext uri="{FF2B5EF4-FFF2-40B4-BE49-F238E27FC236}">
                <a16:creationId xmlns:a16="http://schemas.microsoft.com/office/drawing/2014/main" id="{69EFF1AF-A20E-0DFB-1657-4B65A1C2499F}"/>
              </a:ext>
            </a:extLst>
          </p:cNvPr>
          <p:cNvPicPr preferRelativeResize="0"/>
          <p:nvPr/>
        </p:nvPicPr>
        <p:blipFill>
          <a:blip r:embed="rId12">
            <a:alphaModFix/>
          </a:blip>
          <a:stretch>
            <a:fillRect/>
          </a:stretch>
        </p:blipFill>
        <p:spPr>
          <a:xfrm>
            <a:off x="995932" y="4532497"/>
            <a:ext cx="953324" cy="909876"/>
          </a:xfrm>
          <a:prstGeom prst="rect">
            <a:avLst/>
          </a:prstGeom>
          <a:noFill/>
          <a:ln>
            <a:noFill/>
          </a:ln>
        </p:spPr>
      </p:pic>
      <p:pic>
        <p:nvPicPr>
          <p:cNvPr id="8" name="Picture 7">
            <a:extLst>
              <a:ext uri="{FF2B5EF4-FFF2-40B4-BE49-F238E27FC236}">
                <a16:creationId xmlns:a16="http://schemas.microsoft.com/office/drawing/2014/main" id="{7BCFC6A0-25D8-7ADE-F742-FB4865E94A46}"/>
              </a:ext>
            </a:extLst>
          </p:cNvPr>
          <p:cNvPicPr>
            <a:picLocks noChangeAspect="1"/>
          </p:cNvPicPr>
          <p:nvPr/>
        </p:nvPicPr>
        <p:blipFill>
          <a:blip r:embed="rId13"/>
          <a:stretch>
            <a:fillRect/>
          </a:stretch>
        </p:blipFill>
        <p:spPr>
          <a:xfrm>
            <a:off x="6013447" y="2405830"/>
            <a:ext cx="2339063" cy="3030373"/>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287F95CD-124C-11AC-E24D-EA60778ADB30}"/>
              </a:ext>
            </a:extLst>
          </p:cNvPr>
          <p:cNvPicPr>
            <a:picLocks noChangeAspect="1"/>
          </p:cNvPicPr>
          <p:nvPr/>
        </p:nvPicPr>
        <p:blipFill>
          <a:blip r:embed="rId14"/>
          <a:stretch>
            <a:fillRect/>
          </a:stretch>
        </p:blipFill>
        <p:spPr>
          <a:xfrm>
            <a:off x="8119340" y="1802665"/>
            <a:ext cx="3600978" cy="4235366"/>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1dcf80ac0d5_0_47"/>
          <p:cNvSpPr txBox="1"/>
          <p:nvPr/>
        </p:nvSpPr>
        <p:spPr>
          <a:xfrm>
            <a:off x="978550" y="408325"/>
            <a:ext cx="7375800" cy="747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sl-SI" sz="3600" b="1" err="1">
                <a:solidFill>
                  <a:srgbClr val="104448"/>
                </a:solidFill>
                <a:latin typeface="Arial" panose="020B0604020202020204" pitchFamily="34" charset="0"/>
                <a:ea typeface="Impact"/>
                <a:cs typeface="Arial" panose="020B0604020202020204" pitchFamily="34" charset="0"/>
                <a:sym typeface="Impact"/>
              </a:rPr>
              <a:t>IaC</a:t>
            </a:r>
            <a:r>
              <a:rPr lang="sl-SI" sz="3600" b="1">
                <a:solidFill>
                  <a:srgbClr val="104448"/>
                </a:solidFill>
                <a:latin typeface="Arial" panose="020B0604020202020204" pitchFamily="34" charset="0"/>
                <a:ea typeface="Impact"/>
                <a:cs typeface="Arial" panose="020B0604020202020204" pitchFamily="34" charset="0"/>
                <a:sym typeface="Impact"/>
              </a:rPr>
              <a:t> </a:t>
            </a:r>
            <a:r>
              <a:rPr lang="sl-SI" sz="3600" b="1" err="1">
                <a:solidFill>
                  <a:srgbClr val="104448"/>
                </a:solidFill>
                <a:latin typeface="Arial" panose="020B0604020202020204" pitchFamily="34" charset="0"/>
                <a:ea typeface="Impact"/>
                <a:cs typeface="Arial" panose="020B0604020202020204" pitchFamily="34" charset="0"/>
                <a:sym typeface="Impact"/>
              </a:rPr>
              <a:t>Execution</a:t>
            </a:r>
            <a:r>
              <a:rPr lang="sl-SI" sz="3600" b="1">
                <a:solidFill>
                  <a:srgbClr val="104448"/>
                </a:solidFill>
                <a:latin typeface="Arial" panose="020B0604020202020204" pitchFamily="34" charset="0"/>
                <a:ea typeface="Impact"/>
                <a:cs typeface="Arial" panose="020B0604020202020204" pitchFamily="34" charset="0"/>
                <a:sym typeface="Impact"/>
              </a:rPr>
              <a:t> Manager</a:t>
            </a:r>
            <a:endParaRPr sz="3600" b="1">
              <a:solidFill>
                <a:srgbClr val="104448"/>
              </a:solidFill>
              <a:latin typeface="Arial" panose="020B0604020202020204" pitchFamily="34" charset="0"/>
              <a:ea typeface="Impact"/>
              <a:cs typeface="Arial" panose="020B0604020202020204" pitchFamily="34" charset="0"/>
              <a:sym typeface="Impact"/>
            </a:endParaRPr>
          </a:p>
        </p:txBody>
      </p:sp>
      <p:sp>
        <p:nvSpPr>
          <p:cNvPr id="284" name="Google Shape;284;g1dcf80ac0d5_0_47"/>
          <p:cNvSpPr/>
          <p:nvPr/>
        </p:nvSpPr>
        <p:spPr>
          <a:xfrm>
            <a:off x="881532" y="6276773"/>
            <a:ext cx="1566000" cy="2739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sl-SI" sz="1800" baseline="30000">
                <a:solidFill>
                  <a:srgbClr val="0070C0"/>
                </a:solidFill>
                <a:latin typeface="Impact"/>
                <a:ea typeface="Impact"/>
                <a:cs typeface="Impact"/>
                <a:sym typeface="Impact"/>
              </a:rPr>
              <a:t>www.piacere-project.eu</a:t>
            </a:r>
            <a:endParaRPr sz="1800">
              <a:solidFill>
                <a:srgbClr val="0070C0"/>
              </a:solidFill>
              <a:latin typeface="Impact"/>
              <a:ea typeface="Impact"/>
              <a:cs typeface="Impact"/>
              <a:sym typeface="Impact"/>
            </a:endParaRPr>
          </a:p>
        </p:txBody>
      </p:sp>
      <p:pic>
        <p:nvPicPr>
          <p:cNvPr id="285" name="Google Shape;285;g1dcf80ac0d5_0_47"/>
          <p:cNvPicPr preferRelativeResize="0"/>
          <p:nvPr/>
        </p:nvPicPr>
        <p:blipFill>
          <a:blip r:embed="rId3">
            <a:alphaModFix/>
          </a:blip>
          <a:stretch>
            <a:fillRect/>
          </a:stretch>
        </p:blipFill>
        <p:spPr>
          <a:xfrm>
            <a:off x="10627685" y="6197081"/>
            <a:ext cx="426368" cy="396524"/>
          </a:xfrm>
          <a:prstGeom prst="rect">
            <a:avLst/>
          </a:prstGeom>
          <a:noFill/>
          <a:ln>
            <a:noFill/>
          </a:ln>
        </p:spPr>
      </p:pic>
      <p:pic>
        <p:nvPicPr>
          <p:cNvPr id="286" name="Google Shape;286;g1dcf80ac0d5_0_47"/>
          <p:cNvPicPr preferRelativeResize="0"/>
          <p:nvPr/>
        </p:nvPicPr>
        <p:blipFill>
          <a:blip r:embed="rId4">
            <a:alphaModFix/>
          </a:blip>
          <a:stretch>
            <a:fillRect/>
          </a:stretch>
        </p:blipFill>
        <p:spPr>
          <a:xfrm>
            <a:off x="2453445" y="6197080"/>
            <a:ext cx="426368" cy="396524"/>
          </a:xfrm>
          <a:prstGeom prst="rect">
            <a:avLst/>
          </a:prstGeom>
          <a:noFill/>
          <a:ln>
            <a:noFill/>
          </a:ln>
        </p:spPr>
      </p:pic>
      <p:sp>
        <p:nvSpPr>
          <p:cNvPr id="287" name="Google Shape;287;g1dcf80ac0d5_0_47"/>
          <p:cNvSpPr/>
          <p:nvPr/>
        </p:nvSpPr>
        <p:spPr>
          <a:xfrm>
            <a:off x="2948641" y="6258452"/>
            <a:ext cx="1566000" cy="2739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sl-SI" sz="1800" baseline="30000">
                <a:solidFill>
                  <a:srgbClr val="0070C0"/>
                </a:solidFill>
                <a:latin typeface="Impact"/>
                <a:ea typeface="Impact"/>
                <a:cs typeface="Impact"/>
                <a:sym typeface="Impact"/>
              </a:rPr>
              <a:t>@PIACEREproject</a:t>
            </a:r>
            <a:endParaRPr sz="1800">
              <a:solidFill>
                <a:srgbClr val="0070C0"/>
              </a:solidFill>
              <a:latin typeface="Impact"/>
              <a:ea typeface="Impact"/>
              <a:cs typeface="Impact"/>
              <a:sym typeface="Impact"/>
            </a:endParaRPr>
          </a:p>
        </p:txBody>
      </p:sp>
      <p:pic>
        <p:nvPicPr>
          <p:cNvPr id="288" name="Google Shape;288;g1dcf80ac0d5_0_47"/>
          <p:cNvPicPr preferRelativeResize="0"/>
          <p:nvPr/>
        </p:nvPicPr>
        <p:blipFill>
          <a:blip r:embed="rId5">
            <a:alphaModFix/>
          </a:blip>
          <a:stretch>
            <a:fillRect/>
          </a:stretch>
        </p:blipFill>
        <p:spPr>
          <a:xfrm>
            <a:off x="392600" y="6215387"/>
            <a:ext cx="426366" cy="396525"/>
          </a:xfrm>
          <a:prstGeom prst="rect">
            <a:avLst/>
          </a:prstGeom>
          <a:noFill/>
          <a:ln>
            <a:noFill/>
          </a:ln>
        </p:spPr>
      </p:pic>
      <p:sp>
        <p:nvSpPr>
          <p:cNvPr id="289" name="Google Shape;289;g1dcf80ac0d5_0_47"/>
          <p:cNvSpPr/>
          <p:nvPr/>
        </p:nvSpPr>
        <p:spPr>
          <a:xfrm>
            <a:off x="4787945" y="6276788"/>
            <a:ext cx="1566000" cy="2739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sl-SI" sz="1800" baseline="30000">
                <a:solidFill>
                  <a:srgbClr val="0070C0"/>
                </a:solidFill>
                <a:latin typeface="Impact"/>
                <a:ea typeface="Impact"/>
                <a:cs typeface="Impact"/>
                <a:sym typeface="Impact"/>
              </a:rPr>
              <a:t>@PIACERE project H2020</a:t>
            </a:r>
            <a:endParaRPr sz="1800">
              <a:solidFill>
                <a:srgbClr val="0070C0"/>
              </a:solidFill>
              <a:latin typeface="Impact"/>
              <a:ea typeface="Impact"/>
              <a:cs typeface="Impact"/>
              <a:sym typeface="Impact"/>
            </a:endParaRPr>
          </a:p>
        </p:txBody>
      </p:sp>
      <p:pic>
        <p:nvPicPr>
          <p:cNvPr id="290" name="Google Shape;290;g1dcf80ac0d5_0_47"/>
          <p:cNvPicPr preferRelativeResize="0"/>
          <p:nvPr/>
        </p:nvPicPr>
        <p:blipFill>
          <a:blip r:embed="rId6">
            <a:alphaModFix/>
          </a:blip>
          <a:stretch>
            <a:fillRect/>
          </a:stretch>
        </p:blipFill>
        <p:spPr>
          <a:xfrm>
            <a:off x="4241844" y="6215372"/>
            <a:ext cx="426366" cy="396524"/>
          </a:xfrm>
          <a:prstGeom prst="rect">
            <a:avLst/>
          </a:prstGeom>
          <a:noFill/>
          <a:ln>
            <a:noFill/>
          </a:ln>
        </p:spPr>
      </p:pic>
      <p:pic>
        <p:nvPicPr>
          <p:cNvPr id="291" name="Google Shape;291;g1dcf80ac0d5_0_47"/>
          <p:cNvPicPr preferRelativeResize="0"/>
          <p:nvPr/>
        </p:nvPicPr>
        <p:blipFill>
          <a:blip r:embed="rId7">
            <a:alphaModFix/>
          </a:blip>
          <a:stretch>
            <a:fillRect/>
          </a:stretch>
        </p:blipFill>
        <p:spPr>
          <a:xfrm>
            <a:off x="6301475" y="6158875"/>
            <a:ext cx="774968" cy="509577"/>
          </a:xfrm>
          <a:prstGeom prst="rect">
            <a:avLst/>
          </a:prstGeom>
          <a:noFill/>
          <a:ln>
            <a:noFill/>
          </a:ln>
        </p:spPr>
      </p:pic>
      <p:sp>
        <p:nvSpPr>
          <p:cNvPr id="292" name="Google Shape;292;g1dcf80ac0d5_0_47"/>
          <p:cNvSpPr/>
          <p:nvPr/>
        </p:nvSpPr>
        <p:spPr>
          <a:xfrm>
            <a:off x="7045502" y="6258467"/>
            <a:ext cx="1566000" cy="2739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sl-SI" sz="1800" baseline="30000">
                <a:solidFill>
                  <a:srgbClr val="0070C0"/>
                </a:solidFill>
                <a:latin typeface="Impact"/>
                <a:ea typeface="Impact"/>
                <a:cs typeface="Impact"/>
                <a:sym typeface="Impact"/>
              </a:rPr>
              <a:t>@PIACERE project</a:t>
            </a:r>
            <a:endParaRPr sz="1800">
              <a:solidFill>
                <a:srgbClr val="0070C0"/>
              </a:solidFill>
              <a:latin typeface="Impact"/>
              <a:ea typeface="Impact"/>
              <a:cs typeface="Impact"/>
              <a:sym typeface="Impact"/>
            </a:endParaRPr>
          </a:p>
        </p:txBody>
      </p:sp>
      <p:pic>
        <p:nvPicPr>
          <p:cNvPr id="293" name="Google Shape;293;g1dcf80ac0d5_0_47"/>
          <p:cNvPicPr preferRelativeResize="0"/>
          <p:nvPr/>
        </p:nvPicPr>
        <p:blipFill>
          <a:blip r:embed="rId8">
            <a:alphaModFix/>
          </a:blip>
          <a:stretch>
            <a:fillRect/>
          </a:stretch>
        </p:blipFill>
        <p:spPr>
          <a:xfrm>
            <a:off x="8348642" y="6198986"/>
            <a:ext cx="1055959" cy="392723"/>
          </a:xfrm>
          <a:prstGeom prst="rect">
            <a:avLst/>
          </a:prstGeom>
          <a:noFill/>
          <a:ln>
            <a:noFill/>
          </a:ln>
        </p:spPr>
      </p:pic>
      <p:sp>
        <p:nvSpPr>
          <p:cNvPr id="294" name="Google Shape;294;g1dcf80ac0d5_0_47"/>
          <p:cNvSpPr/>
          <p:nvPr/>
        </p:nvSpPr>
        <p:spPr>
          <a:xfrm>
            <a:off x="9331149" y="6258452"/>
            <a:ext cx="1566000" cy="2739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sl-SI" sz="1800" baseline="30000">
                <a:solidFill>
                  <a:srgbClr val="0070C0"/>
                </a:solidFill>
                <a:latin typeface="Impact"/>
                <a:ea typeface="Impact"/>
                <a:cs typeface="Impact"/>
                <a:sym typeface="Impact"/>
              </a:rPr>
              <a:t>@PIACERE</a:t>
            </a:r>
            <a:endParaRPr sz="1800">
              <a:solidFill>
                <a:srgbClr val="0070C0"/>
              </a:solidFill>
              <a:latin typeface="Impact"/>
              <a:ea typeface="Impact"/>
              <a:cs typeface="Impact"/>
              <a:sym typeface="Impact"/>
            </a:endParaRPr>
          </a:p>
        </p:txBody>
      </p:sp>
      <p:sp>
        <p:nvSpPr>
          <p:cNvPr id="295" name="Google Shape;295;g1dcf80ac0d5_0_47"/>
          <p:cNvSpPr/>
          <p:nvPr/>
        </p:nvSpPr>
        <p:spPr>
          <a:xfrm>
            <a:off x="11147803" y="6258452"/>
            <a:ext cx="1566000" cy="2739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sl-SI" sz="1800" baseline="30000">
                <a:solidFill>
                  <a:srgbClr val="0070C0"/>
                </a:solidFill>
                <a:latin typeface="Impact"/>
                <a:ea typeface="Impact"/>
                <a:cs typeface="Impact"/>
                <a:sym typeface="Impact"/>
              </a:rPr>
              <a:t>@PIACERE</a:t>
            </a:r>
            <a:endParaRPr sz="1800">
              <a:solidFill>
                <a:srgbClr val="0070C0"/>
              </a:solidFill>
              <a:latin typeface="Impact"/>
              <a:ea typeface="Impact"/>
              <a:cs typeface="Impact"/>
              <a:sym typeface="Impact"/>
            </a:endParaRPr>
          </a:p>
        </p:txBody>
      </p:sp>
      <p:sp>
        <p:nvSpPr>
          <p:cNvPr id="297" name="Google Shape;297;g1dcf80ac0d5_0_47"/>
          <p:cNvSpPr/>
          <p:nvPr/>
        </p:nvSpPr>
        <p:spPr>
          <a:xfrm>
            <a:off x="5548425" y="6488875"/>
            <a:ext cx="344700" cy="273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g1dcf80ac0d5_0_47"/>
          <p:cNvSpPr txBox="1"/>
          <p:nvPr/>
        </p:nvSpPr>
        <p:spPr>
          <a:xfrm>
            <a:off x="949502" y="1102454"/>
            <a:ext cx="11048057" cy="861900"/>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sl-SI" sz="2200" dirty="0">
                <a:solidFill>
                  <a:srgbClr val="104448"/>
                </a:solidFill>
                <a:latin typeface="Arial" panose="020B0604020202020204" pitchFamily="34" charset="0"/>
                <a:ea typeface="Impact"/>
                <a:cs typeface="Arial" panose="020B0604020202020204" pitchFamily="34" charset="0"/>
                <a:sym typeface="Impact"/>
              </a:rPr>
              <a:t>Avoid vendor lock-in and time consuming manual processes in infrastructure management, while increasing resilience and supporting self-healing	</a:t>
            </a:r>
            <a:endParaRPr lang="en-US" sz="2600" dirty="0">
              <a:solidFill>
                <a:srgbClr val="104448"/>
              </a:solidFill>
              <a:latin typeface="Arial" panose="020B0604020202020204" pitchFamily="34" charset="0"/>
              <a:ea typeface="Impact"/>
              <a:cs typeface="Arial" panose="020B0604020202020204" pitchFamily="34" charset="0"/>
            </a:endParaRPr>
          </a:p>
        </p:txBody>
      </p:sp>
      <p:pic>
        <p:nvPicPr>
          <p:cNvPr id="20" name="Picture 2" descr="why, question, help, support, information, info ">
            <a:extLst>
              <a:ext uri="{FF2B5EF4-FFF2-40B4-BE49-F238E27FC236}">
                <a16:creationId xmlns:a16="http://schemas.microsoft.com/office/drawing/2014/main" id="{9F877DED-CD53-418C-BDE9-5088720999CE}"/>
              </a:ext>
            </a:extLst>
          </p:cNvPr>
          <p:cNvPicPr>
            <a:picLocks noChangeAspect="1" noChangeArrowheads="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6582"/>
            <a:ext cx="651206" cy="651206"/>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85CEDC45-D371-48F5-848D-8813190D3164}"/>
              </a:ext>
            </a:extLst>
          </p:cNvPr>
          <p:cNvSpPr txBox="1"/>
          <p:nvPr/>
        </p:nvSpPr>
        <p:spPr>
          <a:xfrm>
            <a:off x="651206" y="146248"/>
            <a:ext cx="1134861" cy="276999"/>
          </a:xfrm>
          <a:prstGeom prst="rect">
            <a:avLst/>
          </a:prstGeom>
          <a:noFill/>
        </p:spPr>
        <p:txBody>
          <a:bodyPr wrap="square" rtlCol="0">
            <a:spAutoFit/>
          </a:bodyPr>
          <a:lstStyle/>
          <a:p>
            <a:r>
              <a:rPr lang="es-ES" sz="1200" b="1">
                <a:solidFill>
                  <a:schemeClr val="accent1">
                    <a:lumMod val="75000"/>
                  </a:schemeClr>
                </a:solidFill>
              </a:rPr>
              <a:t>WHAT?</a:t>
            </a:r>
            <a:endParaRPr lang="en-GB" sz="1200" b="1">
              <a:solidFill>
                <a:schemeClr val="accent1">
                  <a:lumMod val="75000"/>
                </a:schemeClr>
              </a:solidFill>
            </a:endParaRPr>
          </a:p>
        </p:txBody>
      </p:sp>
      <p:sp>
        <p:nvSpPr>
          <p:cNvPr id="2" name="Google Shape;321;g1dcf80ac0d5_0_385">
            <a:extLst>
              <a:ext uri="{FF2B5EF4-FFF2-40B4-BE49-F238E27FC236}">
                <a16:creationId xmlns:a16="http://schemas.microsoft.com/office/drawing/2014/main" id="{D19DE395-B91C-FEE1-E8CC-EC45CCCFED77}"/>
              </a:ext>
            </a:extLst>
          </p:cNvPr>
          <p:cNvSpPr txBox="1"/>
          <p:nvPr/>
        </p:nvSpPr>
        <p:spPr>
          <a:xfrm>
            <a:off x="2231475" y="4680936"/>
            <a:ext cx="3489300" cy="461700"/>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rtl="0">
              <a:spcBef>
                <a:spcPts val="0"/>
              </a:spcBef>
              <a:spcAft>
                <a:spcPts val="0"/>
              </a:spcAft>
              <a:buNone/>
            </a:pPr>
            <a:r>
              <a:rPr lang="sl-SI" sz="1800" b="1" dirty="0">
                <a:solidFill>
                  <a:srgbClr val="708924"/>
                </a:solidFill>
                <a:latin typeface="Calibri"/>
                <a:ea typeface="Calibri"/>
                <a:cs typeface="Calibri"/>
                <a:sym typeface="Calibri"/>
              </a:rPr>
              <a:t>WORKFLOW AUTOMATION</a:t>
            </a:r>
            <a:endParaRPr sz="1800" b="1" dirty="0">
              <a:solidFill>
                <a:srgbClr val="708924"/>
              </a:solidFill>
              <a:latin typeface="Calibri"/>
              <a:ea typeface="Calibri"/>
              <a:cs typeface="Calibri"/>
              <a:sym typeface="Calibri"/>
            </a:endParaRPr>
          </a:p>
        </p:txBody>
      </p:sp>
      <p:sp>
        <p:nvSpPr>
          <p:cNvPr id="3" name="Google Shape;323;g1dcf80ac0d5_0_385">
            <a:extLst>
              <a:ext uri="{FF2B5EF4-FFF2-40B4-BE49-F238E27FC236}">
                <a16:creationId xmlns:a16="http://schemas.microsoft.com/office/drawing/2014/main" id="{FD4FBED4-92E7-C9FD-E97F-0CE1E5B567EE}"/>
              </a:ext>
            </a:extLst>
          </p:cNvPr>
          <p:cNvSpPr txBox="1"/>
          <p:nvPr/>
        </p:nvSpPr>
        <p:spPr>
          <a:xfrm>
            <a:off x="2113866" y="3429000"/>
            <a:ext cx="2993400" cy="738900"/>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rtl="0">
              <a:spcBef>
                <a:spcPts val="0"/>
              </a:spcBef>
              <a:spcAft>
                <a:spcPts val="0"/>
              </a:spcAft>
              <a:buNone/>
            </a:pPr>
            <a:r>
              <a:rPr lang="sl-SI" sz="1800" b="1" dirty="0">
                <a:solidFill>
                  <a:srgbClr val="708924"/>
                </a:solidFill>
                <a:latin typeface="Calibri"/>
                <a:ea typeface="Calibri"/>
                <a:cs typeface="Calibri"/>
                <a:sym typeface="Calibri"/>
              </a:rPr>
              <a:t>BETTER DEPLOYMENT AGILITY</a:t>
            </a:r>
            <a:endParaRPr sz="1800" b="1" dirty="0">
              <a:solidFill>
                <a:srgbClr val="708924"/>
              </a:solidFill>
              <a:latin typeface="Calibri"/>
              <a:ea typeface="Calibri"/>
              <a:cs typeface="Calibri"/>
              <a:sym typeface="Calibri"/>
            </a:endParaRPr>
          </a:p>
        </p:txBody>
      </p:sp>
      <p:sp>
        <p:nvSpPr>
          <p:cNvPr id="4" name="Google Shape;325;g1dcf80ac0d5_0_385">
            <a:extLst>
              <a:ext uri="{FF2B5EF4-FFF2-40B4-BE49-F238E27FC236}">
                <a16:creationId xmlns:a16="http://schemas.microsoft.com/office/drawing/2014/main" id="{586C15B6-BDF4-2476-C56E-F0AD55392070}"/>
              </a:ext>
            </a:extLst>
          </p:cNvPr>
          <p:cNvSpPr txBox="1"/>
          <p:nvPr/>
        </p:nvSpPr>
        <p:spPr>
          <a:xfrm>
            <a:off x="2093721" y="2367188"/>
            <a:ext cx="3324600" cy="738900"/>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rtl="0">
              <a:spcBef>
                <a:spcPts val="0"/>
              </a:spcBef>
              <a:spcAft>
                <a:spcPts val="0"/>
              </a:spcAft>
              <a:buNone/>
            </a:pPr>
            <a:r>
              <a:rPr lang="sl-SI" sz="1800" b="1">
                <a:solidFill>
                  <a:srgbClr val="708924"/>
                </a:solidFill>
                <a:latin typeface="Calibri"/>
                <a:ea typeface="Calibri"/>
                <a:cs typeface="Calibri"/>
                <a:sym typeface="Calibri"/>
              </a:rPr>
              <a:t>EFFICIENT PROVIDER-SPECIFIC IaC WRITEUP</a:t>
            </a:r>
            <a:endParaRPr sz="1800" b="1">
              <a:solidFill>
                <a:srgbClr val="708924"/>
              </a:solidFill>
              <a:latin typeface="Calibri"/>
              <a:ea typeface="Calibri"/>
              <a:cs typeface="Calibri"/>
              <a:sym typeface="Calibri"/>
            </a:endParaRPr>
          </a:p>
        </p:txBody>
      </p:sp>
      <p:pic>
        <p:nvPicPr>
          <p:cNvPr id="5" name="Google Shape;326;g1dcf80ac0d5_0_385">
            <a:extLst>
              <a:ext uri="{FF2B5EF4-FFF2-40B4-BE49-F238E27FC236}">
                <a16:creationId xmlns:a16="http://schemas.microsoft.com/office/drawing/2014/main" id="{AF764612-5A84-AE9D-D402-D2EBA3D151B5}"/>
              </a:ext>
            </a:extLst>
          </p:cNvPr>
          <p:cNvPicPr preferRelativeResize="0"/>
          <p:nvPr/>
        </p:nvPicPr>
        <p:blipFill>
          <a:blip r:embed="rId10">
            <a:alphaModFix amt="69000"/>
          </a:blip>
          <a:stretch>
            <a:fillRect/>
          </a:stretch>
        </p:blipFill>
        <p:spPr>
          <a:xfrm>
            <a:off x="1014333" y="3305772"/>
            <a:ext cx="1079388" cy="1018282"/>
          </a:xfrm>
          <a:prstGeom prst="rect">
            <a:avLst/>
          </a:prstGeom>
          <a:noFill/>
          <a:ln>
            <a:noFill/>
          </a:ln>
        </p:spPr>
      </p:pic>
      <p:pic>
        <p:nvPicPr>
          <p:cNvPr id="6" name="Google Shape;327;g1dcf80ac0d5_0_385">
            <a:extLst>
              <a:ext uri="{FF2B5EF4-FFF2-40B4-BE49-F238E27FC236}">
                <a16:creationId xmlns:a16="http://schemas.microsoft.com/office/drawing/2014/main" id="{F576F183-2D88-F9D5-6522-F0B890530645}"/>
              </a:ext>
            </a:extLst>
          </p:cNvPr>
          <p:cNvPicPr preferRelativeResize="0"/>
          <p:nvPr/>
        </p:nvPicPr>
        <p:blipFill>
          <a:blip r:embed="rId11">
            <a:alphaModFix amt="73000"/>
          </a:blip>
          <a:stretch>
            <a:fillRect/>
          </a:stretch>
        </p:blipFill>
        <p:spPr>
          <a:xfrm>
            <a:off x="979356" y="4475227"/>
            <a:ext cx="959804" cy="993417"/>
          </a:xfrm>
          <a:prstGeom prst="rect">
            <a:avLst/>
          </a:prstGeom>
          <a:noFill/>
          <a:ln>
            <a:noFill/>
          </a:ln>
        </p:spPr>
      </p:pic>
      <p:pic>
        <p:nvPicPr>
          <p:cNvPr id="7" name="Google Shape;328;g1dcf80ac0d5_0_385">
            <a:extLst>
              <a:ext uri="{FF2B5EF4-FFF2-40B4-BE49-F238E27FC236}">
                <a16:creationId xmlns:a16="http://schemas.microsoft.com/office/drawing/2014/main" id="{A2B01AC2-034B-D4D1-AE55-D21188A9D045}"/>
              </a:ext>
            </a:extLst>
          </p:cNvPr>
          <p:cNvPicPr preferRelativeResize="0"/>
          <p:nvPr/>
        </p:nvPicPr>
        <p:blipFill>
          <a:blip r:embed="rId12">
            <a:alphaModFix/>
          </a:blip>
          <a:stretch>
            <a:fillRect/>
          </a:stretch>
        </p:blipFill>
        <p:spPr>
          <a:xfrm>
            <a:off x="1016441" y="2209591"/>
            <a:ext cx="922718" cy="899353"/>
          </a:xfrm>
          <a:prstGeom prst="rect">
            <a:avLst/>
          </a:prstGeom>
          <a:noFill/>
          <a:ln>
            <a:noFill/>
          </a:ln>
        </p:spPr>
      </p:pic>
      <p:pic>
        <p:nvPicPr>
          <p:cNvPr id="1026" name="Picture 2">
            <a:extLst>
              <a:ext uri="{FF2B5EF4-FFF2-40B4-BE49-F238E27FC236}">
                <a16:creationId xmlns:a16="http://schemas.microsoft.com/office/drawing/2014/main" id="{B1472F88-4803-46C9-B353-D2B7BBBDB5F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38466" y="2817591"/>
            <a:ext cx="6471225" cy="25472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846C3F0-5C1C-6068-38C5-B71D7FC5BF45}"/>
              </a:ext>
            </a:extLst>
          </p:cNvPr>
          <p:cNvPicPr>
            <a:picLocks noChangeAspect="1"/>
          </p:cNvPicPr>
          <p:nvPr/>
        </p:nvPicPr>
        <p:blipFill>
          <a:blip r:embed="rId14"/>
          <a:stretch>
            <a:fillRect/>
          </a:stretch>
        </p:blipFill>
        <p:spPr>
          <a:xfrm>
            <a:off x="7778059" y="2063946"/>
            <a:ext cx="4219500" cy="1040195"/>
          </a:xfrm>
          <a:prstGeom prst="rect">
            <a:avLst/>
          </a:prstGeom>
          <a:ln>
            <a:noFill/>
          </a:ln>
          <a:effectLst>
            <a:outerShdw blurRad="190500" algn="tl" rotWithShape="0">
              <a:srgbClr val="000000">
                <a:alpha val="7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1dcf80ac0d5_0_70"/>
          <p:cNvSpPr txBox="1"/>
          <p:nvPr/>
        </p:nvSpPr>
        <p:spPr>
          <a:xfrm>
            <a:off x="978550" y="408325"/>
            <a:ext cx="7375800" cy="747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sl-SI" sz="3600" b="1" err="1">
                <a:solidFill>
                  <a:srgbClr val="104448"/>
                </a:solidFill>
                <a:latin typeface="Arial" panose="020B0604020202020204" pitchFamily="34" charset="0"/>
                <a:ea typeface="Impact"/>
                <a:cs typeface="Arial" panose="020B0604020202020204" pitchFamily="34" charset="0"/>
                <a:sym typeface="Impact"/>
              </a:rPr>
              <a:t>IaC</a:t>
            </a:r>
            <a:r>
              <a:rPr lang="sl-SI" sz="3600" b="1">
                <a:solidFill>
                  <a:srgbClr val="104448"/>
                </a:solidFill>
                <a:latin typeface="Arial" panose="020B0604020202020204" pitchFamily="34" charset="0"/>
                <a:ea typeface="Impact"/>
                <a:cs typeface="Arial" panose="020B0604020202020204" pitchFamily="34" charset="0"/>
                <a:sym typeface="Impact"/>
              </a:rPr>
              <a:t> </a:t>
            </a:r>
            <a:r>
              <a:rPr lang="sl-SI" sz="3600" b="1" err="1">
                <a:solidFill>
                  <a:srgbClr val="104448"/>
                </a:solidFill>
                <a:latin typeface="Arial" panose="020B0604020202020204" pitchFamily="34" charset="0"/>
                <a:ea typeface="Impact"/>
                <a:cs typeface="Arial" panose="020B0604020202020204" pitchFamily="34" charset="0"/>
                <a:sym typeface="Impact"/>
              </a:rPr>
              <a:t>Optimized</a:t>
            </a:r>
            <a:r>
              <a:rPr lang="sl-SI" sz="3600" b="1">
                <a:solidFill>
                  <a:srgbClr val="104448"/>
                </a:solidFill>
                <a:latin typeface="Arial" panose="020B0604020202020204" pitchFamily="34" charset="0"/>
                <a:ea typeface="Impact"/>
                <a:cs typeface="Arial" panose="020B0604020202020204" pitchFamily="34" charset="0"/>
                <a:sym typeface="Impact"/>
              </a:rPr>
              <a:t> Platform</a:t>
            </a:r>
            <a:endParaRPr lang="en-US" sz="3600" b="1">
              <a:solidFill>
                <a:srgbClr val="104448"/>
              </a:solidFill>
              <a:latin typeface="Arial" panose="020B0604020202020204" pitchFamily="34" charset="0"/>
              <a:ea typeface="Impact"/>
              <a:cs typeface="Arial" panose="020B0604020202020204" pitchFamily="34" charset="0"/>
            </a:endParaRPr>
          </a:p>
        </p:txBody>
      </p:sp>
      <p:sp>
        <p:nvSpPr>
          <p:cNvPr id="400" name="Google Shape;400;g1dcf80ac0d5_0_70"/>
          <p:cNvSpPr/>
          <p:nvPr/>
        </p:nvSpPr>
        <p:spPr>
          <a:xfrm>
            <a:off x="881532" y="6276773"/>
            <a:ext cx="1566000" cy="2739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sl-SI" sz="1800" baseline="30000">
                <a:solidFill>
                  <a:srgbClr val="0070C0"/>
                </a:solidFill>
                <a:latin typeface="Impact"/>
                <a:ea typeface="Impact"/>
                <a:cs typeface="Impact"/>
                <a:sym typeface="Impact"/>
              </a:rPr>
              <a:t>www.piacere-project.eu</a:t>
            </a:r>
            <a:endParaRPr sz="1800">
              <a:solidFill>
                <a:srgbClr val="0070C0"/>
              </a:solidFill>
              <a:latin typeface="Impact"/>
              <a:ea typeface="Impact"/>
              <a:cs typeface="Impact"/>
              <a:sym typeface="Impact"/>
            </a:endParaRPr>
          </a:p>
        </p:txBody>
      </p:sp>
      <p:pic>
        <p:nvPicPr>
          <p:cNvPr id="401" name="Google Shape;401;g1dcf80ac0d5_0_70"/>
          <p:cNvPicPr preferRelativeResize="0"/>
          <p:nvPr/>
        </p:nvPicPr>
        <p:blipFill>
          <a:blip r:embed="rId3">
            <a:alphaModFix/>
          </a:blip>
          <a:stretch>
            <a:fillRect/>
          </a:stretch>
        </p:blipFill>
        <p:spPr>
          <a:xfrm>
            <a:off x="10627685" y="6197081"/>
            <a:ext cx="426368" cy="396524"/>
          </a:xfrm>
          <a:prstGeom prst="rect">
            <a:avLst/>
          </a:prstGeom>
          <a:noFill/>
          <a:ln>
            <a:noFill/>
          </a:ln>
        </p:spPr>
      </p:pic>
      <p:pic>
        <p:nvPicPr>
          <p:cNvPr id="402" name="Google Shape;402;g1dcf80ac0d5_0_70"/>
          <p:cNvPicPr preferRelativeResize="0"/>
          <p:nvPr/>
        </p:nvPicPr>
        <p:blipFill>
          <a:blip r:embed="rId4">
            <a:alphaModFix/>
          </a:blip>
          <a:stretch>
            <a:fillRect/>
          </a:stretch>
        </p:blipFill>
        <p:spPr>
          <a:xfrm>
            <a:off x="2453445" y="6197080"/>
            <a:ext cx="426368" cy="396524"/>
          </a:xfrm>
          <a:prstGeom prst="rect">
            <a:avLst/>
          </a:prstGeom>
          <a:noFill/>
          <a:ln>
            <a:noFill/>
          </a:ln>
        </p:spPr>
      </p:pic>
      <p:sp>
        <p:nvSpPr>
          <p:cNvPr id="403" name="Google Shape;403;g1dcf80ac0d5_0_70"/>
          <p:cNvSpPr/>
          <p:nvPr/>
        </p:nvSpPr>
        <p:spPr>
          <a:xfrm>
            <a:off x="2948641" y="6258452"/>
            <a:ext cx="1566000" cy="2739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sl-SI" sz="1800" baseline="30000">
                <a:solidFill>
                  <a:srgbClr val="0070C0"/>
                </a:solidFill>
                <a:latin typeface="Impact"/>
                <a:ea typeface="Impact"/>
                <a:cs typeface="Impact"/>
                <a:sym typeface="Impact"/>
              </a:rPr>
              <a:t>@PIACEREproject</a:t>
            </a:r>
            <a:endParaRPr sz="1800">
              <a:solidFill>
                <a:srgbClr val="0070C0"/>
              </a:solidFill>
              <a:latin typeface="Impact"/>
              <a:ea typeface="Impact"/>
              <a:cs typeface="Impact"/>
              <a:sym typeface="Impact"/>
            </a:endParaRPr>
          </a:p>
        </p:txBody>
      </p:sp>
      <p:pic>
        <p:nvPicPr>
          <p:cNvPr id="404" name="Google Shape;404;g1dcf80ac0d5_0_70"/>
          <p:cNvPicPr preferRelativeResize="0"/>
          <p:nvPr/>
        </p:nvPicPr>
        <p:blipFill>
          <a:blip r:embed="rId5">
            <a:alphaModFix/>
          </a:blip>
          <a:stretch>
            <a:fillRect/>
          </a:stretch>
        </p:blipFill>
        <p:spPr>
          <a:xfrm>
            <a:off x="392600" y="6215387"/>
            <a:ext cx="426366" cy="396525"/>
          </a:xfrm>
          <a:prstGeom prst="rect">
            <a:avLst/>
          </a:prstGeom>
          <a:noFill/>
          <a:ln>
            <a:noFill/>
          </a:ln>
        </p:spPr>
      </p:pic>
      <p:sp>
        <p:nvSpPr>
          <p:cNvPr id="405" name="Google Shape;405;g1dcf80ac0d5_0_70"/>
          <p:cNvSpPr/>
          <p:nvPr/>
        </p:nvSpPr>
        <p:spPr>
          <a:xfrm>
            <a:off x="4787945" y="6276788"/>
            <a:ext cx="1566000" cy="2739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sl-SI" sz="1800" baseline="30000">
                <a:solidFill>
                  <a:srgbClr val="0070C0"/>
                </a:solidFill>
                <a:latin typeface="Impact"/>
                <a:ea typeface="Impact"/>
                <a:cs typeface="Impact"/>
                <a:sym typeface="Impact"/>
              </a:rPr>
              <a:t>@PIACERE project H2020</a:t>
            </a:r>
            <a:endParaRPr sz="1800">
              <a:solidFill>
                <a:srgbClr val="0070C0"/>
              </a:solidFill>
              <a:latin typeface="Impact"/>
              <a:ea typeface="Impact"/>
              <a:cs typeface="Impact"/>
              <a:sym typeface="Impact"/>
            </a:endParaRPr>
          </a:p>
        </p:txBody>
      </p:sp>
      <p:pic>
        <p:nvPicPr>
          <p:cNvPr id="406" name="Google Shape;406;g1dcf80ac0d5_0_70"/>
          <p:cNvPicPr preferRelativeResize="0"/>
          <p:nvPr/>
        </p:nvPicPr>
        <p:blipFill>
          <a:blip r:embed="rId6">
            <a:alphaModFix/>
          </a:blip>
          <a:stretch>
            <a:fillRect/>
          </a:stretch>
        </p:blipFill>
        <p:spPr>
          <a:xfrm>
            <a:off x="4241844" y="6215372"/>
            <a:ext cx="426366" cy="396524"/>
          </a:xfrm>
          <a:prstGeom prst="rect">
            <a:avLst/>
          </a:prstGeom>
          <a:noFill/>
          <a:ln>
            <a:noFill/>
          </a:ln>
        </p:spPr>
      </p:pic>
      <p:pic>
        <p:nvPicPr>
          <p:cNvPr id="407" name="Google Shape;407;g1dcf80ac0d5_0_70"/>
          <p:cNvPicPr preferRelativeResize="0"/>
          <p:nvPr/>
        </p:nvPicPr>
        <p:blipFill>
          <a:blip r:embed="rId7">
            <a:alphaModFix/>
          </a:blip>
          <a:stretch>
            <a:fillRect/>
          </a:stretch>
        </p:blipFill>
        <p:spPr>
          <a:xfrm>
            <a:off x="6301475" y="6158875"/>
            <a:ext cx="774968" cy="509577"/>
          </a:xfrm>
          <a:prstGeom prst="rect">
            <a:avLst/>
          </a:prstGeom>
          <a:noFill/>
          <a:ln>
            <a:noFill/>
          </a:ln>
        </p:spPr>
      </p:pic>
      <p:sp>
        <p:nvSpPr>
          <p:cNvPr id="408" name="Google Shape;408;g1dcf80ac0d5_0_70"/>
          <p:cNvSpPr/>
          <p:nvPr/>
        </p:nvSpPr>
        <p:spPr>
          <a:xfrm>
            <a:off x="7045502" y="6258467"/>
            <a:ext cx="1566000" cy="2739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sl-SI" sz="1800" baseline="30000">
                <a:solidFill>
                  <a:srgbClr val="0070C0"/>
                </a:solidFill>
                <a:latin typeface="Impact"/>
                <a:ea typeface="Impact"/>
                <a:cs typeface="Impact"/>
                <a:sym typeface="Impact"/>
              </a:rPr>
              <a:t>@PIACERE project</a:t>
            </a:r>
            <a:endParaRPr sz="1800">
              <a:solidFill>
                <a:srgbClr val="0070C0"/>
              </a:solidFill>
              <a:latin typeface="Impact"/>
              <a:ea typeface="Impact"/>
              <a:cs typeface="Impact"/>
              <a:sym typeface="Impact"/>
            </a:endParaRPr>
          </a:p>
        </p:txBody>
      </p:sp>
      <p:pic>
        <p:nvPicPr>
          <p:cNvPr id="409" name="Google Shape;409;g1dcf80ac0d5_0_70"/>
          <p:cNvPicPr preferRelativeResize="0"/>
          <p:nvPr/>
        </p:nvPicPr>
        <p:blipFill>
          <a:blip r:embed="rId8">
            <a:alphaModFix/>
          </a:blip>
          <a:stretch>
            <a:fillRect/>
          </a:stretch>
        </p:blipFill>
        <p:spPr>
          <a:xfrm>
            <a:off x="8348642" y="6198986"/>
            <a:ext cx="1055959" cy="392723"/>
          </a:xfrm>
          <a:prstGeom prst="rect">
            <a:avLst/>
          </a:prstGeom>
          <a:noFill/>
          <a:ln>
            <a:noFill/>
          </a:ln>
        </p:spPr>
      </p:pic>
      <p:sp>
        <p:nvSpPr>
          <p:cNvPr id="410" name="Google Shape;410;g1dcf80ac0d5_0_70"/>
          <p:cNvSpPr/>
          <p:nvPr/>
        </p:nvSpPr>
        <p:spPr>
          <a:xfrm>
            <a:off x="9331149" y="6258452"/>
            <a:ext cx="1566000" cy="2739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sl-SI" sz="1800" baseline="30000">
                <a:solidFill>
                  <a:srgbClr val="0070C0"/>
                </a:solidFill>
                <a:latin typeface="Impact"/>
                <a:ea typeface="Impact"/>
                <a:cs typeface="Impact"/>
                <a:sym typeface="Impact"/>
              </a:rPr>
              <a:t>@PIACERE</a:t>
            </a:r>
            <a:endParaRPr sz="1800">
              <a:solidFill>
                <a:srgbClr val="0070C0"/>
              </a:solidFill>
              <a:latin typeface="Impact"/>
              <a:ea typeface="Impact"/>
              <a:cs typeface="Impact"/>
              <a:sym typeface="Impact"/>
            </a:endParaRPr>
          </a:p>
        </p:txBody>
      </p:sp>
      <p:sp>
        <p:nvSpPr>
          <p:cNvPr id="411" name="Google Shape;411;g1dcf80ac0d5_0_70"/>
          <p:cNvSpPr/>
          <p:nvPr/>
        </p:nvSpPr>
        <p:spPr>
          <a:xfrm>
            <a:off x="11147803" y="6258452"/>
            <a:ext cx="1566000" cy="273900"/>
          </a:xfrm>
          <a:prstGeom prst="rect">
            <a:avLst/>
          </a:prstGeom>
          <a:noFill/>
          <a:ln>
            <a:noFill/>
          </a:ln>
        </p:spPr>
        <p:txBody>
          <a:bodyPr spcFirstLastPara="1" wrap="square" lIns="0" tIns="34275" rIns="0" bIns="34275" anchor="t" anchorCtr="0">
            <a:noAutofit/>
          </a:bodyPr>
          <a:lstStyle/>
          <a:p>
            <a:pPr marL="0" marR="0" lvl="0" indent="0" algn="l" rtl="0">
              <a:spcBef>
                <a:spcPts val="0"/>
              </a:spcBef>
              <a:spcAft>
                <a:spcPts val="0"/>
              </a:spcAft>
              <a:buNone/>
            </a:pPr>
            <a:r>
              <a:rPr lang="sl-SI" sz="1800" baseline="30000">
                <a:solidFill>
                  <a:srgbClr val="0070C0"/>
                </a:solidFill>
                <a:latin typeface="Impact"/>
                <a:ea typeface="Impact"/>
                <a:cs typeface="Impact"/>
                <a:sym typeface="Impact"/>
              </a:rPr>
              <a:t>@PIACERE</a:t>
            </a:r>
            <a:endParaRPr sz="1800">
              <a:solidFill>
                <a:srgbClr val="0070C0"/>
              </a:solidFill>
              <a:latin typeface="Impact"/>
              <a:ea typeface="Impact"/>
              <a:cs typeface="Impact"/>
              <a:sym typeface="Impact"/>
            </a:endParaRPr>
          </a:p>
        </p:txBody>
      </p:sp>
      <p:sp>
        <p:nvSpPr>
          <p:cNvPr id="413" name="Google Shape;413;g1dcf80ac0d5_0_70"/>
          <p:cNvSpPr/>
          <p:nvPr/>
        </p:nvSpPr>
        <p:spPr>
          <a:xfrm>
            <a:off x="5548425" y="6488875"/>
            <a:ext cx="344700" cy="273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g1dcf80ac0d5_0_70"/>
          <p:cNvSpPr txBox="1"/>
          <p:nvPr/>
        </p:nvSpPr>
        <p:spPr>
          <a:xfrm>
            <a:off x="978551" y="1191897"/>
            <a:ext cx="11213450" cy="1200298"/>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sl-SI" sz="2200" dirty="0">
                <a:solidFill>
                  <a:srgbClr val="104448"/>
                </a:solidFill>
                <a:latin typeface="Arial" panose="020B0604020202020204" pitchFamily="34" charset="0"/>
                <a:ea typeface="Impact"/>
                <a:cs typeface="Arial" panose="020B0604020202020204" pitchFamily="34" charset="0"/>
                <a:sym typeface="Impact"/>
              </a:rPr>
              <a:t>Perform the most appropriate deployment configurations that best meet your defined constraints out of DevSecOps catalogue of services, resources and infrastructural elements by means of optimization algorithms. 	</a:t>
            </a:r>
            <a:endParaRPr lang="en-US" sz="2200" dirty="0">
              <a:solidFill>
                <a:srgbClr val="104448"/>
              </a:solidFill>
              <a:latin typeface="Arial" panose="020B0604020202020204" pitchFamily="34" charset="0"/>
              <a:ea typeface="Impact"/>
              <a:cs typeface="Arial" panose="020B0604020202020204" pitchFamily="34" charset="0"/>
            </a:endParaRPr>
          </a:p>
        </p:txBody>
      </p:sp>
      <p:pic>
        <p:nvPicPr>
          <p:cNvPr id="20" name="Picture 2" descr="why, question, help, support, information, info ">
            <a:extLst>
              <a:ext uri="{FF2B5EF4-FFF2-40B4-BE49-F238E27FC236}">
                <a16:creationId xmlns:a16="http://schemas.microsoft.com/office/drawing/2014/main" id="{D813669E-6CC9-4BB7-80B3-A9AFD7979935}"/>
              </a:ext>
            </a:extLst>
          </p:cNvPr>
          <p:cNvPicPr>
            <a:picLocks noChangeAspect="1" noChangeArrowheads="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6582"/>
            <a:ext cx="651206" cy="651206"/>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A337B2CA-B911-4EA6-9BE5-9501B35B1A7D}"/>
              </a:ext>
            </a:extLst>
          </p:cNvPr>
          <p:cNvSpPr txBox="1"/>
          <p:nvPr/>
        </p:nvSpPr>
        <p:spPr>
          <a:xfrm>
            <a:off x="651206" y="146248"/>
            <a:ext cx="1134861" cy="276999"/>
          </a:xfrm>
          <a:prstGeom prst="rect">
            <a:avLst/>
          </a:prstGeom>
          <a:noFill/>
        </p:spPr>
        <p:txBody>
          <a:bodyPr wrap="square" rtlCol="0">
            <a:spAutoFit/>
          </a:bodyPr>
          <a:lstStyle/>
          <a:p>
            <a:r>
              <a:rPr lang="es-ES" sz="1200" b="1">
                <a:solidFill>
                  <a:schemeClr val="accent1">
                    <a:lumMod val="75000"/>
                  </a:schemeClr>
                </a:solidFill>
              </a:rPr>
              <a:t>WHAT?</a:t>
            </a:r>
            <a:endParaRPr lang="en-GB" sz="1200" b="1">
              <a:solidFill>
                <a:schemeClr val="accent1">
                  <a:lumMod val="75000"/>
                </a:schemeClr>
              </a:solidFill>
            </a:endParaRPr>
          </a:p>
        </p:txBody>
      </p:sp>
      <p:sp>
        <p:nvSpPr>
          <p:cNvPr id="2" name="Google Shape;437;g1dcf80ac0d5_0_476">
            <a:extLst>
              <a:ext uri="{FF2B5EF4-FFF2-40B4-BE49-F238E27FC236}">
                <a16:creationId xmlns:a16="http://schemas.microsoft.com/office/drawing/2014/main" id="{2D7E375D-B928-A0E7-BA29-0CD7FBAD84AE}"/>
              </a:ext>
            </a:extLst>
          </p:cNvPr>
          <p:cNvSpPr txBox="1"/>
          <p:nvPr/>
        </p:nvSpPr>
        <p:spPr>
          <a:xfrm>
            <a:off x="2179132" y="4742750"/>
            <a:ext cx="3489300" cy="738900"/>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rtl="0">
              <a:spcBef>
                <a:spcPts val="0"/>
              </a:spcBef>
              <a:spcAft>
                <a:spcPts val="0"/>
              </a:spcAft>
              <a:buNone/>
            </a:pPr>
            <a:r>
              <a:rPr lang="sl-SI" sz="1800" b="1" dirty="0">
                <a:solidFill>
                  <a:srgbClr val="708924"/>
                </a:solidFill>
                <a:latin typeface="Calibri"/>
                <a:ea typeface="Calibri"/>
                <a:cs typeface="Calibri"/>
                <a:sym typeface="Calibri"/>
              </a:rPr>
              <a:t>FLEXIBILITY TO ADDITIONAL OBJECTIVES &amp; REQUESTS</a:t>
            </a:r>
            <a:endParaRPr sz="1800" b="1" dirty="0">
              <a:solidFill>
                <a:srgbClr val="708924"/>
              </a:solidFill>
              <a:latin typeface="Calibri"/>
              <a:ea typeface="Calibri"/>
              <a:cs typeface="Calibri"/>
              <a:sym typeface="Calibri"/>
            </a:endParaRPr>
          </a:p>
        </p:txBody>
      </p:sp>
      <p:sp>
        <p:nvSpPr>
          <p:cNvPr id="3" name="Google Shape;439;g1dcf80ac0d5_0_476">
            <a:extLst>
              <a:ext uri="{FF2B5EF4-FFF2-40B4-BE49-F238E27FC236}">
                <a16:creationId xmlns:a16="http://schemas.microsoft.com/office/drawing/2014/main" id="{0FADA3A5-9C65-C8A6-B97F-BCA039C0CF1E}"/>
              </a:ext>
            </a:extLst>
          </p:cNvPr>
          <p:cNvSpPr txBox="1"/>
          <p:nvPr/>
        </p:nvSpPr>
        <p:spPr>
          <a:xfrm>
            <a:off x="2137815" y="3697166"/>
            <a:ext cx="3140100" cy="738900"/>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rtl="0">
              <a:spcBef>
                <a:spcPts val="0"/>
              </a:spcBef>
              <a:spcAft>
                <a:spcPts val="0"/>
              </a:spcAft>
              <a:buNone/>
            </a:pPr>
            <a:r>
              <a:rPr lang="sl-SI" sz="1800" b="1" dirty="0">
                <a:solidFill>
                  <a:srgbClr val="708924"/>
                </a:solidFill>
                <a:latin typeface="Calibri"/>
                <a:ea typeface="Calibri"/>
                <a:cs typeface="Calibri"/>
                <a:sym typeface="Calibri"/>
              </a:rPr>
              <a:t>TAKES IN CONSIDERATION USER REQUIREMENTS</a:t>
            </a:r>
            <a:endParaRPr sz="1800" b="1" dirty="0">
              <a:solidFill>
                <a:srgbClr val="708924"/>
              </a:solidFill>
              <a:latin typeface="Calibri"/>
              <a:ea typeface="Calibri"/>
              <a:cs typeface="Calibri"/>
              <a:sym typeface="Calibri"/>
            </a:endParaRPr>
          </a:p>
        </p:txBody>
      </p:sp>
      <p:sp>
        <p:nvSpPr>
          <p:cNvPr id="4" name="Google Shape;441;g1dcf80ac0d5_0_476">
            <a:extLst>
              <a:ext uri="{FF2B5EF4-FFF2-40B4-BE49-F238E27FC236}">
                <a16:creationId xmlns:a16="http://schemas.microsoft.com/office/drawing/2014/main" id="{D0AF81BE-89BA-AC4F-724F-9735498478F0}"/>
              </a:ext>
            </a:extLst>
          </p:cNvPr>
          <p:cNvSpPr txBox="1"/>
          <p:nvPr/>
        </p:nvSpPr>
        <p:spPr>
          <a:xfrm>
            <a:off x="2081645" y="2689058"/>
            <a:ext cx="3489300" cy="738900"/>
          </a:xfrm>
          <a:prstGeom prst="rect">
            <a:avLst/>
          </a:prstGeom>
          <a:no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rtl="0">
              <a:spcBef>
                <a:spcPts val="0"/>
              </a:spcBef>
              <a:spcAft>
                <a:spcPts val="0"/>
              </a:spcAft>
              <a:buNone/>
            </a:pPr>
            <a:r>
              <a:rPr lang="sl-SI" sz="1800" b="1" dirty="0">
                <a:solidFill>
                  <a:srgbClr val="708924"/>
                </a:solidFill>
                <a:latin typeface="Calibri"/>
                <a:ea typeface="Calibri"/>
                <a:cs typeface="Calibri"/>
                <a:sym typeface="Calibri"/>
              </a:rPr>
              <a:t>COST, PERFORMANCE AND AVAILABILITY OPTIMIZATION </a:t>
            </a:r>
            <a:endParaRPr sz="1800" b="1" dirty="0">
              <a:solidFill>
                <a:srgbClr val="708924"/>
              </a:solidFill>
              <a:latin typeface="Calibri"/>
              <a:ea typeface="Calibri"/>
              <a:cs typeface="Calibri"/>
              <a:sym typeface="Calibri"/>
            </a:endParaRPr>
          </a:p>
        </p:txBody>
      </p:sp>
      <p:pic>
        <p:nvPicPr>
          <p:cNvPr id="5" name="Google Shape;442;g1dcf80ac0d5_0_476">
            <a:extLst>
              <a:ext uri="{FF2B5EF4-FFF2-40B4-BE49-F238E27FC236}">
                <a16:creationId xmlns:a16="http://schemas.microsoft.com/office/drawing/2014/main" id="{DC65BF4B-CA6F-ABCF-3F8E-98A25DAE2EBD}"/>
              </a:ext>
            </a:extLst>
          </p:cNvPr>
          <p:cNvPicPr preferRelativeResize="0"/>
          <p:nvPr/>
        </p:nvPicPr>
        <p:blipFill>
          <a:blip r:embed="rId10">
            <a:alphaModFix/>
          </a:blip>
          <a:stretch>
            <a:fillRect/>
          </a:stretch>
        </p:blipFill>
        <p:spPr>
          <a:xfrm>
            <a:off x="1167222" y="3635737"/>
            <a:ext cx="845461" cy="914739"/>
          </a:xfrm>
          <a:prstGeom prst="rect">
            <a:avLst/>
          </a:prstGeom>
          <a:noFill/>
          <a:ln>
            <a:noFill/>
          </a:ln>
        </p:spPr>
      </p:pic>
      <p:pic>
        <p:nvPicPr>
          <p:cNvPr id="6" name="Google Shape;443;g1dcf80ac0d5_0_476">
            <a:extLst>
              <a:ext uri="{FF2B5EF4-FFF2-40B4-BE49-F238E27FC236}">
                <a16:creationId xmlns:a16="http://schemas.microsoft.com/office/drawing/2014/main" id="{9657459E-C682-31B4-5388-2D03489168C7}"/>
              </a:ext>
            </a:extLst>
          </p:cNvPr>
          <p:cNvPicPr preferRelativeResize="0"/>
          <p:nvPr/>
        </p:nvPicPr>
        <p:blipFill rotWithShape="1">
          <a:blip r:embed="rId11">
            <a:alphaModFix/>
          </a:blip>
          <a:srcRect t="13437" b="11113"/>
          <a:stretch/>
        </p:blipFill>
        <p:spPr>
          <a:xfrm>
            <a:off x="881532" y="2649626"/>
            <a:ext cx="1297600" cy="914739"/>
          </a:xfrm>
          <a:prstGeom prst="rect">
            <a:avLst/>
          </a:prstGeom>
          <a:noFill/>
          <a:ln>
            <a:noFill/>
          </a:ln>
        </p:spPr>
      </p:pic>
      <p:pic>
        <p:nvPicPr>
          <p:cNvPr id="7" name="Google Shape;444;g1dcf80ac0d5_0_476">
            <a:extLst>
              <a:ext uri="{FF2B5EF4-FFF2-40B4-BE49-F238E27FC236}">
                <a16:creationId xmlns:a16="http://schemas.microsoft.com/office/drawing/2014/main" id="{C8166E92-9292-6C08-D9F5-7998ABD31222}"/>
              </a:ext>
            </a:extLst>
          </p:cNvPr>
          <p:cNvPicPr preferRelativeResize="0"/>
          <p:nvPr/>
        </p:nvPicPr>
        <p:blipFill>
          <a:blip r:embed="rId12">
            <a:alphaModFix/>
          </a:blip>
          <a:stretch>
            <a:fillRect/>
          </a:stretch>
        </p:blipFill>
        <p:spPr>
          <a:xfrm>
            <a:off x="1106070" y="4894330"/>
            <a:ext cx="967763" cy="769074"/>
          </a:xfrm>
          <a:prstGeom prst="rect">
            <a:avLst/>
          </a:prstGeom>
          <a:noFill/>
          <a:ln>
            <a:noFill/>
          </a:ln>
        </p:spPr>
      </p:pic>
      <p:pic>
        <p:nvPicPr>
          <p:cNvPr id="8" name="Picture 7">
            <a:extLst>
              <a:ext uri="{FF2B5EF4-FFF2-40B4-BE49-F238E27FC236}">
                <a16:creationId xmlns:a16="http://schemas.microsoft.com/office/drawing/2014/main" id="{AEA961FF-9AC7-4E29-FAD3-12928B267AFD}"/>
              </a:ext>
            </a:extLst>
          </p:cNvPr>
          <p:cNvPicPr>
            <a:picLocks noChangeAspect="1"/>
          </p:cNvPicPr>
          <p:nvPr/>
        </p:nvPicPr>
        <p:blipFill>
          <a:blip r:embed="rId13"/>
          <a:stretch>
            <a:fillRect/>
          </a:stretch>
        </p:blipFill>
        <p:spPr>
          <a:xfrm>
            <a:off x="5383214" y="2510108"/>
            <a:ext cx="4765588" cy="2689116"/>
          </a:xfrm>
          <a:prstGeom prst="rect">
            <a:avLst/>
          </a:prstGeom>
          <a:effectLst>
            <a:outerShdw blurRad="63500" sx="102000" sy="102000" algn="ctr" rotWithShape="0">
              <a:prstClr val="black">
                <a:alpha val="40000"/>
              </a:prstClr>
            </a:outerShdw>
          </a:effectLst>
        </p:spPr>
      </p:pic>
      <p:pic>
        <p:nvPicPr>
          <p:cNvPr id="9" name="Content Placeholder 5">
            <a:extLst>
              <a:ext uri="{FF2B5EF4-FFF2-40B4-BE49-F238E27FC236}">
                <a16:creationId xmlns:a16="http://schemas.microsoft.com/office/drawing/2014/main" id="{0C671AF1-9645-7F9B-3A1A-23C9E980D5F0}"/>
              </a:ext>
            </a:extLst>
          </p:cNvPr>
          <p:cNvPicPr>
            <a:picLocks noGrp="1" noChangeAspect="1"/>
          </p:cNvPicPr>
          <p:nvPr>
            <p:ph idx="1"/>
          </p:nvPr>
        </p:nvPicPr>
        <p:blipFill>
          <a:blip r:embed="rId14"/>
          <a:stretch>
            <a:fillRect/>
          </a:stretch>
        </p:blipFill>
        <p:spPr>
          <a:xfrm>
            <a:off x="6247096" y="3804699"/>
            <a:ext cx="5352082" cy="2098046"/>
          </a:xfr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9FF95ED4-896E-3F60-507C-7261D031A36A}"/>
              </a:ext>
            </a:extLst>
          </p:cNvPr>
          <p:cNvPicPr>
            <a:picLocks noChangeAspect="1"/>
          </p:cNvPicPr>
          <p:nvPr/>
        </p:nvPicPr>
        <p:blipFill>
          <a:blip r:embed="rId15"/>
          <a:stretch>
            <a:fillRect/>
          </a:stretch>
        </p:blipFill>
        <p:spPr>
          <a:xfrm>
            <a:off x="8794837" y="2232213"/>
            <a:ext cx="2918528" cy="1036875"/>
          </a:xfrm>
          <a:prstGeom prst="rect">
            <a:avLst/>
          </a:prstGeom>
          <a:effectLst>
            <a:outerShdw blurRad="63500" sx="102000" sy="102000" algn="ctr" rotWithShape="0">
              <a:prstClr val="black">
                <a:alpha val="40000"/>
              </a:prstClr>
            </a:outerShdw>
          </a:effectLst>
        </p:spPr>
      </p:pic>
      <p:sp>
        <p:nvSpPr>
          <p:cNvPr id="11" name="Arrow: Curved Left 8">
            <a:extLst>
              <a:ext uri="{FF2B5EF4-FFF2-40B4-BE49-F238E27FC236}">
                <a16:creationId xmlns:a16="http://schemas.microsoft.com/office/drawing/2014/main" id="{D419003D-D084-448F-A58B-86229A37B04A}"/>
              </a:ext>
            </a:extLst>
          </p:cNvPr>
          <p:cNvSpPr/>
          <p:nvPr/>
        </p:nvSpPr>
        <p:spPr>
          <a:xfrm rot="-1860000">
            <a:off x="8858389" y="2711311"/>
            <a:ext cx="1092424" cy="1807221"/>
          </a:xfrm>
          <a:prstGeom prst="curvedLeftArrow">
            <a:avLst/>
          </a:prstGeom>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ova tema">
  <a:themeElements>
    <a:clrScheme name="PIACERE">
      <a:dk1>
        <a:srgbClr val="002D2F"/>
      </a:dk1>
      <a:lt1>
        <a:sysClr val="window" lastClr="FFFFFF"/>
      </a:lt1>
      <a:dk2>
        <a:srgbClr val="104448"/>
      </a:dk2>
      <a:lt2>
        <a:srgbClr val="E7ECEC"/>
      </a:lt2>
      <a:accent1>
        <a:srgbClr val="CFDD40"/>
      </a:accent1>
      <a:accent2>
        <a:srgbClr val="00B07A"/>
      </a:accent2>
      <a:accent3>
        <a:srgbClr val="A5A5A5"/>
      </a:accent3>
      <a:accent4>
        <a:srgbClr val="FFD965"/>
      </a:accent4>
      <a:accent5>
        <a:srgbClr val="5B9BD5"/>
      </a:accent5>
      <a:accent6>
        <a:srgbClr val="70AD47"/>
      </a:accent6>
      <a:hlink>
        <a:srgbClr val="0563C1"/>
      </a:hlink>
      <a:folHlink>
        <a:srgbClr val="954F72"/>
      </a:folHlink>
    </a:clrScheme>
    <a:fontScheme name="PIACERE">
      <a:majorFont>
        <a:latin typeface="Montserrat Bold"/>
        <a:ea typeface=""/>
        <a:cs typeface=""/>
      </a:majorFont>
      <a:minorFont>
        <a:latin typeface="Montserrat Regular"/>
        <a:ea typeface=""/>
        <a:cs typeface=""/>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ACERE_Presentation_Template _v1.0.potx" id="{EAC6EC33-08EB-4C60-A0EE-A510DA2A8766}" vid="{53BB8C7C-E8F5-4A65-9F7C-FBC83E83169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d6ebab3-dd10-43c3-8f1f-a7f5fe9e4e0e" xsi:nil="true"/>
    <lcf76f155ced4ddcb4097134ff3c332f xmlns="b0277e51-b212-4153-9a16-196ac9fb89e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AD0C47D1F682D4885B9E4C778A1A38B" ma:contentTypeVersion="" ma:contentTypeDescription="Create a new document." ma:contentTypeScope="" ma:versionID="8a0e929fcb29744961f21b6847e35c26">
  <xsd:schema xmlns:xsd="http://www.w3.org/2001/XMLSchema" xmlns:xs="http://www.w3.org/2001/XMLSchema" xmlns:p="http://schemas.microsoft.com/office/2006/metadata/properties" xmlns:ns2="b0277e51-b212-4153-9a16-196ac9fb89e8" xmlns:ns3="6f352fa2-0c82-4ea9-9866-a2289b11b0d7" xmlns:ns4="cd6ebab3-dd10-43c3-8f1f-a7f5fe9e4e0e" targetNamespace="http://schemas.microsoft.com/office/2006/metadata/properties" ma:root="true" ma:fieldsID="d1d199e451d15c3096387cb325e84120" ns2:_="" ns3:_="" ns4:_="">
    <xsd:import namespace="b0277e51-b212-4153-9a16-196ac9fb89e8"/>
    <xsd:import namespace="6f352fa2-0c82-4ea9-9866-a2289b11b0d7"/>
    <xsd:import namespace="cd6ebab3-dd10-43c3-8f1f-a7f5fe9e4e0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4: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277e51-b212-4153-9a16-196ac9fb89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dd764ea-f358-4c72-bc2f-0d3f8bd6764e"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f352fa2-0c82-4ea9-9866-a2289b11b0d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d6ebab3-dd10-43c3-8f1f-a7f5fe9e4e0e"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497bae11-e298-453e-a34a-97e542062d1f}" ma:internalName="TaxCatchAll" ma:showField="CatchAllData" ma:web="cd6ebab3-dd10-43c3-8f1f-a7f5fe9e4e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691F88-1AE0-4637-81F4-D013A3215277}">
  <ds:schemaRefs>
    <ds:schemaRef ds:uri="http://schemas.microsoft.com/sharepoint/v3/contenttype/forms"/>
  </ds:schemaRefs>
</ds:datastoreItem>
</file>

<file path=customXml/itemProps2.xml><?xml version="1.0" encoding="utf-8"?>
<ds:datastoreItem xmlns:ds="http://schemas.openxmlformats.org/officeDocument/2006/customXml" ds:itemID="{47D1F45D-81EF-4184-934E-A9716476519C}">
  <ds:schemaRefs>
    <ds:schemaRef ds:uri="http://www.w3.org/XML/1998/namespace"/>
    <ds:schemaRef ds:uri="http://schemas.microsoft.com/office/2006/documentManagement/types"/>
    <ds:schemaRef ds:uri="http://purl.org/dc/dcmitype/"/>
    <ds:schemaRef ds:uri="6f352fa2-0c82-4ea9-9866-a2289b11b0d7"/>
    <ds:schemaRef ds:uri="http://purl.org/dc/terms/"/>
    <ds:schemaRef ds:uri="http://purl.org/dc/elements/1.1/"/>
    <ds:schemaRef ds:uri="b0277e51-b212-4153-9a16-196ac9fb89e8"/>
    <ds:schemaRef ds:uri="cd6ebab3-dd10-43c3-8f1f-a7f5fe9e4e0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BD06607F-2014-4179-8173-C85B89A037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277e51-b212-4153-9a16-196ac9fb89e8"/>
    <ds:schemaRef ds:uri="6f352fa2-0c82-4ea9-9866-a2289b11b0d7"/>
    <ds:schemaRef ds:uri="cd6ebab3-dd10-43c3-8f1f-a7f5fe9e4e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b235b67c-bf48-4671-b1a1-da444c1bef66}" enabled="0" method="" siteId="{b235b67c-bf48-4671-b1a1-da444c1bef66}" removed="1"/>
</clbl:labelList>
</file>

<file path=docProps/app.xml><?xml version="1.0" encoding="utf-8"?>
<Properties xmlns="http://schemas.openxmlformats.org/officeDocument/2006/extended-properties" xmlns:vt="http://schemas.openxmlformats.org/officeDocument/2006/docPropsVTypes">
  <Template>PIACERE_Presentation_Template _v1.0</Template>
  <TotalTime>1488</TotalTime>
  <Words>576</Words>
  <Application>Microsoft Macintosh PowerPoint</Application>
  <PresentationFormat>Widescreen</PresentationFormat>
  <Paragraphs>116</Paragraphs>
  <Slides>12</Slides>
  <Notes>8</Notes>
  <HiddenSlides>1</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Montserrat Bold</vt:lpstr>
      <vt:lpstr>Arial</vt:lpstr>
      <vt:lpstr>Impact</vt:lpstr>
      <vt:lpstr>Montserrat</vt:lpstr>
      <vt:lpstr>Montserrat Regular</vt:lpstr>
      <vt:lpstr>Calibri</vt:lpstr>
      <vt:lpstr>Wingdings</vt:lpstr>
      <vt:lpstr>Segoe UI Light</vt:lpstr>
      <vt:lpstr>Officeova tema</vt:lpstr>
      <vt:lpstr>Programming trustworthy Infrastructure As Code in a sEcuRE framework [PIACERE]</vt:lpstr>
      <vt:lpstr>PowerPoint Presentation</vt:lpstr>
      <vt:lpstr>PIACERE CONTEXT</vt:lpstr>
      <vt:lpstr>Context and motivation: general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template</dc:title>
  <dc:subject>PIACERE_Presentation</dc:subject>
  <dc:creator>Author</dc:creator>
  <cp:lastModifiedBy>Joao Pita da Costa</cp:lastModifiedBy>
  <cp:revision>5</cp:revision>
  <dcterms:created xsi:type="dcterms:W3CDTF">2022-06-29T08:01:45Z</dcterms:created>
  <dcterms:modified xsi:type="dcterms:W3CDTF">2024-03-26T07:24:18Z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0x0101003AD0C47D1F682D4885B9E4C778A1A38B</vt:lpwstr>
  </property>
  <property fmtid="{D5CDD505-2E9C-101B-9397-08002B2CF9AE}" pid="3" name="MediaServiceImageTags">
    <vt:lpwstr/>
  </property>
</Properties>
</file>