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12192000" cy="6858000"/>
  <p:embeddedFontLst>
    <p:embeddedFont>
      <p:font typeface="Raleway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GDroE/uc7DNTmsYx5xWbLpkc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1524000" y="4666005"/>
            <a:ext cx="9144000" cy="86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8558" y="863937"/>
            <a:ext cx="4814887" cy="12465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/>
          <p:nvPr>
            <p:ph idx="2" type="body"/>
          </p:nvPr>
        </p:nvSpPr>
        <p:spPr>
          <a:xfrm>
            <a:off x="1524000" y="2949547"/>
            <a:ext cx="9144000" cy="99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3" type="body"/>
          </p:nvPr>
        </p:nvSpPr>
        <p:spPr>
          <a:xfrm>
            <a:off x="7904859" y="6027104"/>
            <a:ext cx="4020443" cy="6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1" y="6098477"/>
            <a:ext cx="2164557" cy="461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6793" y="4288721"/>
            <a:ext cx="2907507" cy="19010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187866"/>
            <a:ext cx="10515600" cy="493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19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2" y="6474498"/>
            <a:ext cx="1084604" cy="23138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/>
          <p:nvPr/>
        </p:nvSpPr>
        <p:spPr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6793" y="4077231"/>
            <a:ext cx="2907507" cy="190106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1524000" y="2967066"/>
            <a:ext cx="9144000" cy="666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b="1" sz="3200">
                <a:solidFill>
                  <a:srgbClr val="005ECE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64" y="688441"/>
            <a:ext cx="4181475" cy="108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2" y="6474498"/>
            <a:ext cx="1084604" cy="2313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/>
          <p:nvPr/>
        </p:nvSpPr>
        <p:spPr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8556" y="3740151"/>
            <a:ext cx="4210051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/>
          <p:nvPr>
            <p:ph type="title"/>
          </p:nvPr>
        </p:nvSpPr>
        <p:spPr>
          <a:xfrm>
            <a:off x="3333749" y="365127"/>
            <a:ext cx="8020051" cy="677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3333749" y="1615155"/>
            <a:ext cx="8020051" cy="4383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3">
            <a:alphaModFix/>
          </a:blip>
          <a:srcRect b="0" l="23345" r="0" t="0"/>
          <a:stretch/>
        </p:blipFill>
        <p:spPr>
          <a:xfrm>
            <a:off x="0" y="0"/>
            <a:ext cx="29789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6793" y="4288721"/>
            <a:ext cx="2907507" cy="190106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1"/>
          <p:cNvSpPr txBox="1"/>
          <p:nvPr>
            <p:ph type="title"/>
          </p:nvPr>
        </p:nvSpPr>
        <p:spPr>
          <a:xfrm>
            <a:off x="831851" y="101872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831851" y="389845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F848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47" name="Google Shape;47;p21"/>
          <p:cNvSpPr/>
          <p:nvPr/>
        </p:nvSpPr>
        <p:spPr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" name="Google Shape;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2" y="6474498"/>
            <a:ext cx="1084604" cy="23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6793" y="4288721"/>
            <a:ext cx="2907507" cy="190106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2"/>
          <p:cNvSpPr/>
          <p:nvPr/>
        </p:nvSpPr>
        <p:spPr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2" y="6474498"/>
            <a:ext cx="1084604" cy="23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3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23"/>
          <p:cNvSpPr/>
          <p:nvPr/>
        </p:nvSpPr>
        <p:spPr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2" y="6474498"/>
            <a:ext cx="1084604" cy="23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/>
          <p:nvPr/>
        </p:nvSpPr>
        <p:spPr>
          <a:xfrm>
            <a:off x="0" y="6257000"/>
            <a:ext cx="12192000" cy="73711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2" y="6474498"/>
            <a:ext cx="1084604" cy="23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/>
          <p:nvPr/>
        </p:nvSpPr>
        <p:spPr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2" y="6474498"/>
            <a:ext cx="1084604" cy="23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CE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CE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ECE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005E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9.png"/><Relationship Id="rId6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19.png"/><Relationship Id="rId13" Type="http://schemas.openxmlformats.org/officeDocument/2006/relationships/image" Target="../media/image3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4678541"/>
            <a:ext cx="9144000" cy="854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Tarik Zakaria Benmerar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ICT-FI</a:t>
            </a:r>
            <a:endParaRPr/>
          </a:p>
        </p:txBody>
      </p:sp>
      <p:sp>
        <p:nvSpPr>
          <p:cNvPr id="87" name="Google Shape;87;p1"/>
          <p:cNvSpPr txBox="1"/>
          <p:nvPr>
            <p:ph idx="2" type="body"/>
          </p:nvPr>
        </p:nvSpPr>
        <p:spPr>
          <a:xfrm>
            <a:off x="1524000" y="2951082"/>
            <a:ext cx="9144000" cy="98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/>
              <a:t>EUCloudEdgeIoT.eu RIA Showcase</a:t>
            </a:r>
            <a:endParaRPr/>
          </a:p>
          <a:p>
            <a:pPr indent="-228594" lvl="0" marL="22859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sz="2000"/>
              <a:t>March 26</a:t>
            </a:r>
            <a:endParaRPr b="0" sz="2000"/>
          </a:p>
        </p:txBody>
      </p:sp>
      <p:sp>
        <p:nvSpPr>
          <p:cNvPr id="88" name="Google Shape;88;p1"/>
          <p:cNvSpPr txBox="1"/>
          <p:nvPr>
            <p:ph idx="3" type="body"/>
          </p:nvPr>
        </p:nvSpPr>
        <p:spPr>
          <a:xfrm>
            <a:off x="7915277" y="6027939"/>
            <a:ext cx="4010025" cy="639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EUCloudEdgeIoT.eu RIA Showcase</a:t>
            </a:r>
            <a:endParaRPr/>
          </a:p>
          <a:p>
            <a:pPr indent="-228594" lvl="0" marL="228594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/>
              <a:t>26/03/2024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Expressing user intents</a:t>
            </a:r>
            <a:endParaRPr/>
          </a:p>
        </p:txBody>
      </p:sp>
      <p:sp>
        <p:nvSpPr>
          <p:cNvPr id="289" name="Google Shape;289;p10"/>
          <p:cNvSpPr txBox="1"/>
          <p:nvPr>
            <p:ph idx="1" type="body"/>
          </p:nvPr>
        </p:nvSpPr>
        <p:spPr>
          <a:xfrm>
            <a:off x="893504" y="1175282"/>
            <a:ext cx="10515600" cy="493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i="1" lang="en-GB"/>
              <a:t>Enriching TOSCA with new types in CHARITY: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Charity Nodes with GPU capability.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Charity Components with placements constraints.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Charity ConnectionPoints and Ports.</a:t>
            </a:r>
            <a:endParaRPr/>
          </a:p>
        </p:txBody>
      </p:sp>
      <p:sp>
        <p:nvSpPr>
          <p:cNvPr id="290" name="Google Shape;290;p10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1" name="Google Shape;291;p10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The missing component</a:t>
            </a:r>
            <a:endParaRPr/>
          </a:p>
        </p:txBody>
      </p:sp>
      <p:sp>
        <p:nvSpPr>
          <p:cNvPr id="297" name="Google Shape;297;p11"/>
          <p:cNvSpPr txBox="1"/>
          <p:nvPr>
            <p:ph idx="1" type="body"/>
          </p:nvPr>
        </p:nvSpPr>
        <p:spPr>
          <a:xfrm>
            <a:off x="838200" y="1187866"/>
            <a:ext cx="5041776" cy="4833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i="1" lang="en-GB"/>
              <a:t>The High level Orchestrator generates the required orchestration blueprint from the intention blueprint.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/>
              <a:t>Decision-making centric.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/>
              <a:t>Simple interfaces with document-only payloads.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/>
              <a:t>AI algorithms can be integrated in a simple manner.  </a:t>
            </a:r>
            <a:endParaRPr/>
          </a:p>
          <a:p>
            <a:pPr indent="-101593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2000"/>
          </a:p>
          <a:p>
            <a:pPr indent="-101593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accent4"/>
              </a:solidFill>
            </a:endParaRPr>
          </a:p>
        </p:txBody>
      </p:sp>
      <p:sp>
        <p:nvSpPr>
          <p:cNvPr id="298" name="Google Shape;298;p11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9" name="Google Shape;299;p11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pic>
        <p:nvPicPr>
          <p:cNvPr id="300" name="Google Shape;3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8421" y="1628800"/>
            <a:ext cx="5793603" cy="253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Orchestration Lifecycle and Health Management</a:t>
            </a:r>
            <a:endParaRPr/>
          </a:p>
        </p:txBody>
      </p:sp>
      <p:sp>
        <p:nvSpPr>
          <p:cNvPr id="306" name="Google Shape;306;p12"/>
          <p:cNvSpPr txBox="1"/>
          <p:nvPr>
            <p:ph idx="1" type="body"/>
          </p:nvPr>
        </p:nvSpPr>
        <p:spPr>
          <a:xfrm>
            <a:off x="815144" y="1148146"/>
            <a:ext cx="5424872" cy="3607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i="1" lang="en-GB"/>
              <a:t>Operators paradigm for low-level orchestration</a:t>
            </a:r>
            <a:r>
              <a:rPr i="1" lang="en-GB" sz="2000">
                <a:solidFill>
                  <a:srgbClr val="171616"/>
                </a:solidFill>
              </a:rPr>
              <a:t>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The orchestration component receives an orchestration blueprint through a Custom Resource.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It updates with infrastructure Blueprints.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It ensures the right infrastructure status.</a:t>
            </a:r>
            <a:endParaRPr/>
          </a:p>
        </p:txBody>
      </p:sp>
      <p:sp>
        <p:nvSpPr>
          <p:cNvPr id="307" name="Google Shape;307;p12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8" name="Google Shape;308;p12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pic>
        <p:nvPicPr>
          <p:cNvPr id="309" name="Google Shape;3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040" y="1659731"/>
            <a:ext cx="550461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Orchestration Lifecycle and Health Management</a:t>
            </a:r>
            <a:endParaRPr/>
          </a:p>
        </p:txBody>
      </p:sp>
      <p:sp>
        <p:nvSpPr>
          <p:cNvPr id="315" name="Google Shape;315;p13"/>
          <p:cNvSpPr txBox="1"/>
          <p:nvPr>
            <p:ph idx="1" type="body"/>
          </p:nvPr>
        </p:nvSpPr>
        <p:spPr>
          <a:xfrm>
            <a:off x="815144" y="1148146"/>
            <a:ext cx="5424872" cy="3607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A Custom Ressource for orchestration blueprint.</a:t>
            </a:r>
            <a:endParaRPr/>
          </a:p>
        </p:txBody>
      </p:sp>
      <p:sp>
        <p:nvSpPr>
          <p:cNvPr id="316" name="Google Shape;316;p13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p13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pic>
        <p:nvPicPr>
          <p:cNvPr id="318" name="Google Shape;3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6160" y="1148146"/>
            <a:ext cx="4133637" cy="473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919" y="1984362"/>
            <a:ext cx="3845322" cy="389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The new paradigm in EUCloudEdgeIoT.eu TF3 WG5 </a:t>
            </a:r>
            <a:endParaRPr/>
          </a:p>
        </p:txBody>
      </p:sp>
      <p:sp>
        <p:nvSpPr>
          <p:cNvPr id="325" name="Google Shape;325;p14"/>
          <p:cNvSpPr txBox="1"/>
          <p:nvPr>
            <p:ph idx="1" type="body"/>
          </p:nvPr>
        </p:nvSpPr>
        <p:spPr>
          <a:xfrm>
            <a:off x="838200" y="1187866"/>
            <a:ext cx="10515600" cy="493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i="1" lang="en-GB"/>
              <a:t>The EUCloudEdgeIoT.eu TF3 WG5 has agreed on the functional view of orchestration building block architecture and follows our proposed paradigm.</a:t>
            </a:r>
            <a:endParaRPr sz="2000">
              <a:solidFill>
                <a:schemeClr val="accent4"/>
              </a:solidFill>
            </a:endParaRPr>
          </a:p>
        </p:txBody>
      </p:sp>
      <p:sp>
        <p:nvSpPr>
          <p:cNvPr id="326" name="Google Shape;326;p14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7" name="Google Shape;327;p14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 b="0" i="0" sz="1200" u="none" cap="none" strike="noStrike">
              <a:solidFill>
                <a:srgbClr val="0041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7123" y="2680268"/>
            <a:ext cx="388620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/>
          <p:nvPr/>
        </p:nvSpPr>
        <p:spPr>
          <a:xfrm>
            <a:off x="7089171" y="4840508"/>
            <a:ext cx="3241576" cy="532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Noto Sans Symbols"/>
              <a:buNone/>
            </a:pPr>
            <a:r>
              <a:rPr i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EUCloudEdgeIoT.eu</a:t>
            </a:r>
            <a:endParaRPr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060848"/>
            <a:ext cx="5904656" cy="392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6" name="Google Shape;336;p15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sp>
        <p:nvSpPr>
          <p:cNvPr id="337" name="Google Shape;337;p15"/>
          <p:cNvSpPr txBox="1"/>
          <p:nvPr/>
        </p:nvSpPr>
        <p:spPr>
          <a:xfrm>
            <a:off x="2139820" y="2520012"/>
            <a:ext cx="8155632" cy="740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Noto Sans Symbols"/>
              <a:buNone/>
            </a:pPr>
            <a:r>
              <a:rPr lang="en-GB" sz="2800">
                <a:solidFill>
                  <a:srgbClr val="45545A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5"/>
          <p:cNvSpPr/>
          <p:nvPr/>
        </p:nvSpPr>
        <p:spPr>
          <a:xfrm>
            <a:off x="4910906" y="3628890"/>
            <a:ext cx="4369286" cy="1106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None/>
            </a:pPr>
            <a:r>
              <a:rPr b="1" i="1" lang="en-GB" sz="2000">
                <a:solidFill>
                  <a:srgbClr val="005ECE"/>
                </a:solidFill>
                <a:latin typeface="Raleway"/>
                <a:ea typeface="Raleway"/>
                <a:cs typeface="Raleway"/>
                <a:sym typeface="Raleway"/>
              </a:rPr>
              <a:t>www.charity-project.eu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None/>
            </a:pPr>
            <a:r>
              <a:rPr b="1" i="1" lang="en-GB" sz="2000">
                <a:solidFill>
                  <a:srgbClr val="005ECE"/>
                </a:solidFill>
                <a:latin typeface="Raleway"/>
                <a:ea typeface="Raleway"/>
                <a:cs typeface="Raleway"/>
                <a:sym typeface="Raleway"/>
              </a:rPr>
              <a:t>@CharityProj</a:t>
            </a:r>
            <a:endParaRPr/>
          </a:p>
        </p:txBody>
      </p:sp>
      <p:sp>
        <p:nvSpPr>
          <p:cNvPr id="339" name="Google Shape;339;p15"/>
          <p:cNvSpPr/>
          <p:nvPr/>
        </p:nvSpPr>
        <p:spPr>
          <a:xfrm>
            <a:off x="1861760" y="5411543"/>
            <a:ext cx="90512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Acknowledgment</a:t>
            </a:r>
            <a:r>
              <a:rPr lang="en-GB" sz="16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br>
              <a:rPr lang="en-GB" sz="16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The research conducted by CHARITY receives funding from the European Commission H2020 programme under Grant Agreement </a:t>
            </a:r>
            <a:r>
              <a:rPr lang="en-GB" sz="1200">
                <a:solidFill>
                  <a:srgbClr val="737373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baseline="30000" lang="en-GB" sz="1200">
                <a:solidFill>
                  <a:srgbClr val="737373"/>
                </a:solidFill>
                <a:latin typeface="Raleway"/>
                <a:ea typeface="Raleway"/>
                <a:cs typeface="Raleway"/>
                <a:sym typeface="Raleway"/>
              </a:rPr>
              <a:t>o </a:t>
            </a:r>
            <a:r>
              <a:rPr lang="en-GB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101016509. The European Commission has no responsibility for the content of this presentation.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4731" y="3621333"/>
            <a:ext cx="296175" cy="2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4731" y="4139593"/>
            <a:ext cx="287629" cy="28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703" y="5448869"/>
            <a:ext cx="957993" cy="63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idx="1" type="body"/>
          </p:nvPr>
        </p:nvSpPr>
        <p:spPr>
          <a:xfrm>
            <a:off x="1919536" y="1772816"/>
            <a:ext cx="417646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i="1" lang="en-GB"/>
              <a:t>Achieve autonomicity in orchestrating network, compute, and storage resources in hybrid edge/cloud infrastructures.</a:t>
            </a:r>
            <a:endParaRPr i="1"/>
          </a:p>
        </p:txBody>
      </p:sp>
      <p:sp>
        <p:nvSpPr>
          <p:cNvPr id="94" name="Google Shape;94;p2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2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CHARITY Objectives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487" y="1876385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8048" y="1881397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6611" y="3169802"/>
            <a:ext cx="6191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283958" y="1772816"/>
            <a:ext cx="4176464" cy="1158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Char char="▪"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holistic support for the orchestration of advanced media solutions.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906621" y="3061799"/>
            <a:ext cx="4176464" cy="83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Char char="▪"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End-to-end application lifecycle management.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8047" y="3061799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3486" y="4368557"/>
            <a:ext cx="6191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7296804" y="3056180"/>
            <a:ext cx="4176464" cy="1240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Char char="▪"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highly interactive and collaborative services and applications.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978161" y="4297174"/>
            <a:ext cx="4176464" cy="83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Char char="▪"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 project visibility, outreach and business sustainability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3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CHARITY Consortium</a:t>
            </a:r>
            <a:endParaRPr/>
          </a:p>
        </p:txBody>
      </p:sp>
      <p:sp>
        <p:nvSpPr>
          <p:cNvPr descr="CHARITY consortium" id="113" name="Google Shape;113;p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063552" y="1329093"/>
            <a:ext cx="8533234" cy="45046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4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CHARITY use cases</a:t>
            </a:r>
            <a:endParaRPr/>
          </a:p>
        </p:txBody>
      </p:sp>
      <p:pic>
        <p:nvPicPr>
          <p:cNvPr id="122" name="Google Shape;12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927" y="3998752"/>
            <a:ext cx="2008602" cy="14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927" y="1144969"/>
            <a:ext cx="1684070" cy="172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3389" y="1438668"/>
            <a:ext cx="2572605" cy="143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91991" y="1438668"/>
            <a:ext cx="2096787" cy="128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11824" y="3681047"/>
            <a:ext cx="1914737" cy="163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88288" y="3989773"/>
            <a:ext cx="1700490" cy="132580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750797" y="3048282"/>
            <a:ext cx="2158329" cy="887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None/>
            </a:pP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Holographic Concert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4390015" y="2985445"/>
            <a:ext cx="21582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None/>
            </a:pP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Holographic Meeting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8261219" y="2826891"/>
            <a:ext cx="2158329" cy="887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None/>
            </a:pP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reality Medical training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38200" y="5496841"/>
            <a:ext cx="2070926" cy="740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None/>
            </a:pP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reality Tour Creator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4274228" y="5402546"/>
            <a:ext cx="2070926" cy="740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000"/>
              <a:buFont typeface="Noto Sans Symbols"/>
              <a:buNone/>
            </a:pP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Gaming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8415667" y="5333174"/>
            <a:ext cx="2158329" cy="80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ct val="100000"/>
              <a:buFont typeface="Noto Sans Symbols"/>
              <a:buNone/>
            </a:pP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Manned-Unmanned operations trainer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334670" y="185578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Charity approach: XR development to deployment</a:t>
            </a:r>
            <a:endParaRPr/>
          </a:p>
        </p:txBody>
      </p:sp>
      <p:sp>
        <p:nvSpPr>
          <p:cNvPr id="139" name="Google Shape;139;p5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5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grpSp>
        <p:nvGrpSpPr>
          <p:cNvPr id="141" name="Google Shape;141;p5"/>
          <p:cNvGrpSpPr/>
          <p:nvPr/>
        </p:nvGrpSpPr>
        <p:grpSpPr>
          <a:xfrm>
            <a:off x="297619" y="1000170"/>
            <a:ext cx="2879342" cy="3712262"/>
            <a:chOff x="344637" y="877409"/>
            <a:chExt cx="2879342" cy="3712262"/>
          </a:xfrm>
        </p:grpSpPr>
        <p:grpSp>
          <p:nvGrpSpPr>
            <p:cNvPr id="142" name="Google Shape;142;p5"/>
            <p:cNvGrpSpPr/>
            <p:nvPr/>
          </p:nvGrpSpPr>
          <p:grpSpPr>
            <a:xfrm>
              <a:off x="344637" y="877409"/>
              <a:ext cx="2879342" cy="3712262"/>
              <a:chOff x="344637" y="877409"/>
              <a:chExt cx="2879342" cy="3712262"/>
            </a:xfrm>
          </p:grpSpPr>
          <p:pic>
            <p:nvPicPr>
              <p:cNvPr id="143" name="Google Shape;143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508273" y="3618991"/>
                <a:ext cx="623689" cy="8469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" name="Google Shape;144;p5"/>
              <p:cNvSpPr/>
              <p:nvPr/>
            </p:nvSpPr>
            <p:spPr>
              <a:xfrm>
                <a:off x="344637" y="1810483"/>
                <a:ext cx="2879342" cy="2779188"/>
              </a:xfrm>
              <a:prstGeom prst="rect">
                <a:avLst/>
              </a:prstGeom>
              <a:noFill/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456392" y="877409"/>
                <a:ext cx="2604311" cy="436641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5"/>
            <p:cNvSpPr txBox="1"/>
            <p:nvPr/>
          </p:nvSpPr>
          <p:spPr>
            <a:xfrm>
              <a:off x="642148" y="886031"/>
              <a:ext cx="2282613" cy="3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Charity XR Developer</a:t>
              </a: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>
            <a:off x="422532" y="2113795"/>
            <a:ext cx="1356525" cy="1577117"/>
            <a:chOff x="469549" y="1991034"/>
            <a:chExt cx="1356525" cy="1577117"/>
          </a:xfrm>
        </p:grpSpPr>
        <p:grpSp>
          <p:nvGrpSpPr>
            <p:cNvPr id="148" name="Google Shape;148;p5"/>
            <p:cNvGrpSpPr/>
            <p:nvPr/>
          </p:nvGrpSpPr>
          <p:grpSpPr>
            <a:xfrm>
              <a:off x="469549" y="1991034"/>
              <a:ext cx="1356525" cy="1146917"/>
              <a:chOff x="978488" y="2468753"/>
              <a:chExt cx="1356525" cy="1146917"/>
            </a:xfrm>
          </p:grpSpPr>
          <p:pic>
            <p:nvPicPr>
              <p:cNvPr id="149" name="Google Shape;149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15502" y="2542452"/>
                <a:ext cx="673918" cy="6239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5"/>
              <p:cNvSpPr txBox="1"/>
              <p:nvPr/>
            </p:nvSpPr>
            <p:spPr>
              <a:xfrm>
                <a:off x="978488" y="3092450"/>
                <a:ext cx="135652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 component</a:t>
                </a: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code</a:t>
                </a: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1023068" y="2468753"/>
                <a:ext cx="1239192" cy="1080781"/>
              </a:xfrm>
              <a:prstGeom prst="rect">
                <a:avLst/>
              </a:prstGeom>
              <a:noFill/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5"/>
            <p:cNvGrpSpPr/>
            <p:nvPr/>
          </p:nvGrpSpPr>
          <p:grpSpPr>
            <a:xfrm>
              <a:off x="729271" y="3121156"/>
              <a:ext cx="861040" cy="446995"/>
              <a:chOff x="729271" y="3121156"/>
              <a:chExt cx="861040" cy="446995"/>
            </a:xfrm>
          </p:grpSpPr>
          <p:cxnSp>
            <p:nvCxnSpPr>
              <p:cNvPr id="153" name="Google Shape;153;p5"/>
              <p:cNvCxnSpPr>
                <a:endCxn id="150" idx="2"/>
              </p:cNvCxnSpPr>
              <p:nvPr/>
            </p:nvCxnSpPr>
            <p:spPr>
              <a:xfrm rot="10800000">
                <a:off x="1147812" y="3137951"/>
                <a:ext cx="442500" cy="430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154" name="Google Shape;154;p5"/>
              <p:cNvSpPr txBox="1"/>
              <p:nvPr/>
            </p:nvSpPr>
            <p:spPr>
              <a:xfrm>
                <a:off x="729271" y="3121156"/>
                <a:ext cx="5658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write</a:t>
                </a:r>
                <a:endParaRPr/>
              </a:p>
            </p:txBody>
          </p:sp>
        </p:grpSp>
      </p:grpSp>
      <p:grpSp>
        <p:nvGrpSpPr>
          <p:cNvPr id="155" name="Google Shape;155;p5"/>
          <p:cNvGrpSpPr/>
          <p:nvPr/>
        </p:nvGrpSpPr>
        <p:grpSpPr>
          <a:xfrm>
            <a:off x="1727018" y="2124850"/>
            <a:ext cx="1411536" cy="1600948"/>
            <a:chOff x="1774035" y="2002089"/>
            <a:chExt cx="1411536" cy="1600948"/>
          </a:xfrm>
        </p:grpSpPr>
        <p:grpSp>
          <p:nvGrpSpPr>
            <p:cNvPr id="156" name="Google Shape;156;p5"/>
            <p:cNvGrpSpPr/>
            <p:nvPr/>
          </p:nvGrpSpPr>
          <p:grpSpPr>
            <a:xfrm>
              <a:off x="1774035" y="2002089"/>
              <a:ext cx="1356525" cy="1117839"/>
              <a:chOff x="2009605" y="3600450"/>
              <a:chExt cx="1139108" cy="910918"/>
            </a:xfrm>
          </p:grpSpPr>
          <p:pic>
            <p:nvPicPr>
              <p:cNvPr descr="Cos'è un Linux Container? Esploriamo Docker ed la gestione dei Container. |  EXTRAORDY - La Formazione ufficiale Red Hat" id="157" name="Google Shape;157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262260" y="3682819"/>
                <a:ext cx="434979" cy="3010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ontainerd | Cloud Native Computing Foundation" id="158" name="Google Shape;158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627889" y="3851646"/>
                <a:ext cx="135560" cy="2740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5"/>
              <p:cNvSpPr txBox="1"/>
              <p:nvPr/>
            </p:nvSpPr>
            <p:spPr>
              <a:xfrm>
                <a:off x="2009605" y="4085000"/>
                <a:ext cx="1139108" cy="426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 component</a:t>
                </a:r>
                <a:br>
                  <a:rPr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image</a:t>
                </a: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2082240" y="3600450"/>
                <a:ext cx="978463" cy="874365"/>
              </a:xfrm>
              <a:prstGeom prst="rect">
                <a:avLst/>
              </a:prstGeom>
              <a:noFill/>
              <a:ln cap="flat" cmpd="sng" w="9525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5"/>
            <p:cNvGrpSpPr/>
            <p:nvPr/>
          </p:nvGrpSpPr>
          <p:grpSpPr>
            <a:xfrm>
              <a:off x="1860534" y="3106291"/>
              <a:ext cx="1325037" cy="496746"/>
              <a:chOff x="1860534" y="3106291"/>
              <a:chExt cx="1325037" cy="496746"/>
            </a:xfrm>
          </p:grpSpPr>
          <p:cxnSp>
            <p:nvCxnSpPr>
              <p:cNvPr id="162" name="Google Shape;162;p5"/>
              <p:cNvCxnSpPr/>
              <p:nvPr/>
            </p:nvCxnSpPr>
            <p:spPr>
              <a:xfrm flipH="1" rot="10800000">
                <a:off x="1860534" y="3134445"/>
                <a:ext cx="358170" cy="4685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163" name="Google Shape;163;p5"/>
              <p:cNvSpPr txBox="1"/>
              <p:nvPr/>
            </p:nvSpPr>
            <p:spPr>
              <a:xfrm>
                <a:off x="1917020" y="3106291"/>
                <a:ext cx="126855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build&amp;package</a:t>
                </a:r>
                <a:endParaRPr/>
              </a:p>
            </p:txBody>
          </p:sp>
        </p:grpSp>
      </p:grpSp>
      <p:sp>
        <p:nvSpPr>
          <p:cNvPr id="164" name="Google Shape;164;p5"/>
          <p:cNvSpPr txBox="1"/>
          <p:nvPr/>
        </p:nvSpPr>
        <p:spPr>
          <a:xfrm>
            <a:off x="2087659" y="4194240"/>
            <a:ext cx="1492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XR model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2107147" y="4671253"/>
            <a:ext cx="11933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XR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2107257" y="2136572"/>
            <a:ext cx="2283872" cy="2057962"/>
            <a:chOff x="2154274" y="2013811"/>
            <a:chExt cx="2283872" cy="2057962"/>
          </a:xfrm>
        </p:grpSpPr>
        <p:cxnSp>
          <p:nvCxnSpPr>
            <p:cNvPr id="167" name="Google Shape;167;p5"/>
            <p:cNvCxnSpPr/>
            <p:nvPr/>
          </p:nvCxnSpPr>
          <p:spPr>
            <a:xfrm flipH="1" rot="10800000">
              <a:off x="2238659" y="2013811"/>
              <a:ext cx="2199487" cy="2028633"/>
            </a:xfrm>
            <a:prstGeom prst="bentConnector3">
              <a:avLst>
                <a:gd fmla="val 52138" name="adj1"/>
              </a:avLst>
            </a:prstGeom>
            <a:noFill/>
            <a:ln cap="flat" cmpd="sng" w="1587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68" name="Google Shape;168;p5"/>
            <p:cNvSpPr txBox="1"/>
            <p:nvPr/>
          </p:nvSpPr>
          <p:spPr>
            <a:xfrm>
              <a:off x="2154274" y="3425442"/>
              <a:ext cx="11618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 to XR 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repository</a:t>
              </a:r>
              <a:endParaRPr/>
            </a:p>
          </p:txBody>
        </p:sp>
      </p:grpSp>
      <p:cxnSp>
        <p:nvCxnSpPr>
          <p:cNvPr id="169" name="Google Shape;169;p5"/>
          <p:cNvCxnSpPr/>
          <p:nvPr/>
        </p:nvCxnSpPr>
        <p:spPr>
          <a:xfrm flipH="1" rot="10800000">
            <a:off x="2184396" y="3791618"/>
            <a:ext cx="2005800" cy="764100"/>
          </a:xfrm>
          <a:prstGeom prst="bentConnector3">
            <a:avLst>
              <a:gd fmla="val 68379" name="adj1"/>
            </a:avLst>
          </a:prstGeom>
          <a:noFill/>
          <a:ln cap="flat" cmpd="sng" w="158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0" name="Google Shape;170;p5"/>
          <p:cNvCxnSpPr/>
          <p:nvPr/>
        </p:nvCxnSpPr>
        <p:spPr>
          <a:xfrm>
            <a:off x="2191642" y="4633647"/>
            <a:ext cx="1936800" cy="992100"/>
          </a:xfrm>
          <a:prstGeom prst="bentConnector3">
            <a:avLst>
              <a:gd fmla="val 70499" name="adj1"/>
            </a:avLst>
          </a:prstGeom>
          <a:noFill/>
          <a:ln cap="flat" cmpd="sng" w="158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71" name="Google Shape;17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3884" y="2299646"/>
            <a:ext cx="351276" cy="425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5"/>
          <p:cNvGrpSpPr/>
          <p:nvPr/>
        </p:nvGrpSpPr>
        <p:grpSpPr>
          <a:xfrm>
            <a:off x="4777527" y="960805"/>
            <a:ext cx="2604311" cy="436641"/>
            <a:chOff x="4404849" y="854141"/>
            <a:chExt cx="2604311" cy="436641"/>
          </a:xfrm>
        </p:grpSpPr>
        <p:sp>
          <p:nvSpPr>
            <p:cNvPr id="173" name="Google Shape;173;p5"/>
            <p:cNvSpPr/>
            <p:nvPr/>
          </p:nvSpPr>
          <p:spPr>
            <a:xfrm>
              <a:off x="4404849" y="854141"/>
              <a:ext cx="2604311" cy="436641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931477" y="893506"/>
              <a:ext cx="13965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Charity AMF</a:t>
              </a: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4154103" y="1535414"/>
            <a:ext cx="3854004" cy="1344285"/>
          </a:xfrm>
          <a:prstGeom prst="rect">
            <a:avLst/>
          </a:prstGeom>
          <a:noFill/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4973173" y="2617550"/>
            <a:ext cx="23650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XR service enabler repository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4154103" y="2958864"/>
            <a:ext cx="3854004" cy="2947471"/>
          </a:xfrm>
          <a:prstGeom prst="rect">
            <a:avLst/>
          </a:prstGeom>
          <a:noFill/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5267838" y="4105605"/>
            <a:ext cx="20967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Blueprint Template editor</a:t>
            </a:r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62394" y="1670439"/>
            <a:ext cx="2234579" cy="96247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77934" y="3153457"/>
            <a:ext cx="2023906" cy="84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06832" y="3068882"/>
            <a:ext cx="1454881" cy="108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15000" y="5530507"/>
            <a:ext cx="361507" cy="18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52167" y="2209056"/>
            <a:ext cx="517438" cy="51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3912" y="3865643"/>
            <a:ext cx="351276" cy="425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5"/>
          <p:cNvGrpSpPr/>
          <p:nvPr/>
        </p:nvGrpSpPr>
        <p:grpSpPr>
          <a:xfrm>
            <a:off x="6638804" y="960805"/>
            <a:ext cx="5125175" cy="4921043"/>
            <a:chOff x="6867404" y="1739474"/>
            <a:chExt cx="5125175" cy="4921043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830100" y="2335709"/>
              <a:ext cx="3162479" cy="3513130"/>
            </a:xfrm>
            <a:prstGeom prst="rect">
              <a:avLst/>
            </a:prstGeom>
            <a:noFill/>
            <a:ln cap="flat" cmpd="sng" w="9525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87" name="Google Shape;187;p5"/>
            <p:cNvSpPr/>
            <p:nvPr/>
          </p:nvSpPr>
          <p:spPr>
            <a:xfrm>
              <a:off x="9109183" y="1739474"/>
              <a:ext cx="2604311" cy="436641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9296872" y="1756689"/>
              <a:ext cx="2306272" cy="3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Charity Orchestration</a:t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9175711" y="2890300"/>
              <a:ext cx="614425" cy="376030"/>
            </a:xfrm>
            <a:prstGeom prst="cloud">
              <a:avLst/>
            </a:prstGeom>
            <a:solidFill>
              <a:schemeClr val="lt1"/>
            </a:solidFill>
            <a:ln cap="flat" cmpd="sng" w="190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aws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0366557" y="3940747"/>
              <a:ext cx="731743" cy="376030"/>
            </a:xfrm>
            <a:prstGeom prst="cloud">
              <a:avLst/>
            </a:prstGeom>
            <a:solidFill>
              <a:schemeClr val="lt1"/>
            </a:solidFill>
            <a:ln cap="flat" cmpd="sng" w="190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azure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" name="Google Shape;191;p5"/>
            <p:cNvGrpSpPr/>
            <p:nvPr/>
          </p:nvGrpSpPr>
          <p:grpSpPr>
            <a:xfrm>
              <a:off x="10823444" y="4589670"/>
              <a:ext cx="389850" cy="306179"/>
              <a:chOff x="10880594" y="4589670"/>
              <a:chExt cx="389850" cy="306179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10935304" y="4589670"/>
                <a:ext cx="285146" cy="306179"/>
              </a:xfrm>
              <a:prstGeom prst="ellipse">
                <a:avLst/>
              </a:prstGeom>
              <a:noFill/>
              <a:ln cap="flat" cmpd="sng" w="19050">
                <a:solidFill>
                  <a:srgbClr val="31538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 txBox="1"/>
              <p:nvPr/>
            </p:nvSpPr>
            <p:spPr>
              <a:xfrm>
                <a:off x="10880594" y="4619101"/>
                <a:ext cx="38985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edge</a:t>
                </a:r>
                <a:endParaRPr/>
              </a:p>
            </p:txBody>
          </p:sp>
        </p:grpSp>
        <p:grpSp>
          <p:nvGrpSpPr>
            <p:cNvPr id="194" name="Google Shape;194;p5"/>
            <p:cNvGrpSpPr/>
            <p:nvPr/>
          </p:nvGrpSpPr>
          <p:grpSpPr>
            <a:xfrm>
              <a:off x="11213294" y="4023386"/>
              <a:ext cx="389850" cy="306179"/>
              <a:chOff x="10880594" y="4589670"/>
              <a:chExt cx="389850" cy="306179"/>
            </a:xfrm>
          </p:grpSpPr>
          <p:sp>
            <p:nvSpPr>
              <p:cNvPr id="195" name="Google Shape;195;p5"/>
              <p:cNvSpPr/>
              <p:nvPr/>
            </p:nvSpPr>
            <p:spPr>
              <a:xfrm>
                <a:off x="10935304" y="4589670"/>
                <a:ext cx="285146" cy="306179"/>
              </a:xfrm>
              <a:prstGeom prst="ellipse">
                <a:avLst/>
              </a:prstGeom>
              <a:noFill/>
              <a:ln cap="flat" cmpd="sng" w="19050">
                <a:solidFill>
                  <a:srgbClr val="31538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5"/>
              <p:cNvSpPr txBox="1"/>
              <p:nvPr/>
            </p:nvSpPr>
            <p:spPr>
              <a:xfrm>
                <a:off x="10880594" y="4619101"/>
                <a:ext cx="38985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edge</a:t>
                </a:r>
                <a:endParaRPr/>
              </a:p>
            </p:txBody>
          </p:sp>
        </p:grpSp>
        <p:sp>
          <p:nvSpPr>
            <p:cNvPr id="197" name="Google Shape;197;p5"/>
            <p:cNvSpPr/>
            <p:nvPr/>
          </p:nvSpPr>
          <p:spPr>
            <a:xfrm>
              <a:off x="9541742" y="2943929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9548157" y="3096897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0978470" y="4600286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0969286" y="4774717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0677636" y="4181564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0857358" y="3978213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358950" y="4213017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1382792" y="4038262"/>
              <a:ext cx="109584" cy="99503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p5"/>
            <p:cNvGrpSpPr/>
            <p:nvPr/>
          </p:nvGrpSpPr>
          <p:grpSpPr>
            <a:xfrm>
              <a:off x="11214896" y="4399239"/>
              <a:ext cx="388248" cy="410710"/>
              <a:chOff x="11148426" y="4357444"/>
              <a:chExt cx="388248" cy="410710"/>
            </a:xfrm>
          </p:grpSpPr>
          <p:pic>
            <p:nvPicPr>
              <p:cNvPr id="206" name="Google Shape;206;p5"/>
              <p:cNvPicPr preferRelativeResize="0"/>
              <p:nvPr/>
            </p:nvPicPr>
            <p:blipFill rotWithShape="1">
              <a:blip r:embed="rId14">
                <a:alphaModFix/>
              </a:blip>
              <a:srcRect b="0" l="24782" r="26384" t="77982"/>
              <a:stretch/>
            </p:blipFill>
            <p:spPr>
              <a:xfrm>
                <a:off x="11251470" y="4357444"/>
                <a:ext cx="186114" cy="2646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7" name="Google Shape;207;p5"/>
              <p:cNvSpPr txBox="1"/>
              <p:nvPr/>
            </p:nvSpPr>
            <p:spPr>
              <a:xfrm>
                <a:off x="11148426" y="4537322"/>
                <a:ext cx="38824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</a:t>
                </a:r>
                <a:endParaRPr/>
              </a:p>
            </p:txBody>
          </p:sp>
        </p:grpSp>
        <p:grpSp>
          <p:nvGrpSpPr>
            <p:cNvPr id="208" name="Google Shape;208;p5"/>
            <p:cNvGrpSpPr/>
            <p:nvPr/>
          </p:nvGrpSpPr>
          <p:grpSpPr>
            <a:xfrm>
              <a:off x="6867404" y="1957945"/>
              <a:ext cx="2241834" cy="4702572"/>
              <a:chOff x="-832740" y="1976643"/>
              <a:chExt cx="5256300" cy="2740972"/>
            </a:xfrm>
          </p:grpSpPr>
          <p:cxnSp>
            <p:nvCxnSpPr>
              <p:cNvPr id="209" name="Google Shape;209;p5"/>
              <p:cNvCxnSpPr>
                <a:stCxn id="210" idx="4"/>
                <a:endCxn id="187" idx="1"/>
              </p:cNvCxnSpPr>
              <p:nvPr/>
            </p:nvCxnSpPr>
            <p:spPr>
              <a:xfrm flipH="1" rot="10800000">
                <a:off x="-832740" y="1976643"/>
                <a:ext cx="5256300" cy="2571300"/>
              </a:xfrm>
              <a:prstGeom prst="bentConnector3">
                <a:avLst>
                  <a:gd fmla="val -170648" name="adj1"/>
                </a:avLst>
              </a:prstGeom>
              <a:noFill/>
              <a:ln cap="flat" cmpd="sng" w="1587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11" name="Google Shape;211;p5"/>
              <p:cNvSpPr txBox="1"/>
              <p:nvPr/>
            </p:nvSpPr>
            <p:spPr>
              <a:xfrm>
                <a:off x="784557" y="4538222"/>
                <a:ext cx="1639426" cy="1793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Deploy</a:t>
                </a:r>
                <a:endParaRPr/>
              </a:p>
            </p:txBody>
          </p:sp>
        </p:grpSp>
        <p:cxnSp>
          <p:nvCxnSpPr>
            <p:cNvPr id="212" name="Google Shape;212;p5"/>
            <p:cNvCxnSpPr>
              <a:stCxn id="187" idx="2"/>
              <a:endCxn id="189" idx="3"/>
            </p:cNvCxnSpPr>
            <p:nvPr/>
          </p:nvCxnSpPr>
          <p:spPr>
            <a:xfrm flipH="1">
              <a:off x="9482839" y="2176115"/>
              <a:ext cx="928500" cy="7356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3" name="Google Shape;213;p5"/>
            <p:cNvCxnSpPr>
              <a:stCxn id="187" idx="2"/>
              <a:endCxn id="192" idx="7"/>
            </p:cNvCxnSpPr>
            <p:nvPr/>
          </p:nvCxnSpPr>
          <p:spPr>
            <a:xfrm>
              <a:off x="10411339" y="2176115"/>
              <a:ext cx="710100" cy="24585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14" name="Google Shape;214;p5"/>
          <p:cNvSpPr/>
          <p:nvPr/>
        </p:nvSpPr>
        <p:spPr>
          <a:xfrm>
            <a:off x="8580799" y="5204202"/>
            <a:ext cx="2604311" cy="436641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Charity Monitoring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9155997" y="5738261"/>
            <a:ext cx="2604311" cy="436641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Charity Forecasting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6522281" y="4555718"/>
            <a:ext cx="232694" cy="132362"/>
          </a:xfrm>
          <a:prstGeom prst="flowChartPunchedTape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6526482" y="4763230"/>
            <a:ext cx="232694" cy="132362"/>
          </a:xfrm>
          <a:prstGeom prst="flowChartPunchedTape">
            <a:avLst/>
          </a:prstGeom>
          <a:solidFill>
            <a:srgbClr val="005EC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4319616" y="4907902"/>
            <a:ext cx="232694" cy="132362"/>
          </a:xfrm>
          <a:prstGeom prst="flowChartPunchedTape">
            <a:avLst/>
          </a:prstGeom>
          <a:solidFill>
            <a:srgbClr val="FF0000">
              <a:alpha val="74901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4283747" y="4445001"/>
            <a:ext cx="268639" cy="236739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608947" y="4464746"/>
            <a:ext cx="18053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component (VNF)</a:t>
            </a:r>
            <a:endParaRPr/>
          </a:p>
        </p:txBody>
      </p:sp>
      <p:sp>
        <p:nvSpPr>
          <p:cNvPr id="221" name="Google Shape;221;p5"/>
          <p:cNvSpPr txBox="1"/>
          <p:nvPr/>
        </p:nvSpPr>
        <p:spPr>
          <a:xfrm>
            <a:off x="6813081" y="4491272"/>
            <a:ext cx="11540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params</a:t>
            </a:r>
            <a:endParaRPr/>
          </a:p>
        </p:txBody>
      </p:sp>
      <p:sp>
        <p:nvSpPr>
          <p:cNvPr id="222" name="Google Shape;222;p5"/>
          <p:cNvSpPr txBox="1"/>
          <p:nvPr/>
        </p:nvSpPr>
        <p:spPr>
          <a:xfrm>
            <a:off x="6816735" y="4705883"/>
            <a:ext cx="1123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Deployment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</a:t>
            </a:r>
            <a:endParaRPr/>
          </a:p>
        </p:txBody>
      </p:sp>
      <p:sp>
        <p:nvSpPr>
          <p:cNvPr id="223" name="Google Shape;223;p5"/>
          <p:cNvSpPr txBox="1"/>
          <p:nvPr/>
        </p:nvSpPr>
        <p:spPr>
          <a:xfrm>
            <a:off x="4613523" y="4859675"/>
            <a:ext cx="1508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QoS requirements</a:t>
            </a:r>
            <a:endParaRPr/>
          </a:p>
        </p:txBody>
      </p:sp>
      <p:cxnSp>
        <p:nvCxnSpPr>
          <p:cNvPr id="224" name="Google Shape;224;p5"/>
          <p:cNvCxnSpPr/>
          <p:nvPr/>
        </p:nvCxnSpPr>
        <p:spPr>
          <a:xfrm>
            <a:off x="4314395" y="4795991"/>
            <a:ext cx="251011" cy="225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25" name="Google Shape;225;p5"/>
          <p:cNvSpPr txBox="1"/>
          <p:nvPr/>
        </p:nvSpPr>
        <p:spPr>
          <a:xfrm>
            <a:off x="4609869" y="4668264"/>
            <a:ext cx="17107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links</a:t>
            </a:r>
            <a:endParaRPr/>
          </a:p>
        </p:txBody>
      </p:sp>
      <p:sp>
        <p:nvSpPr>
          <p:cNvPr id="226" name="Google Shape;226;p5"/>
          <p:cNvSpPr/>
          <p:nvPr/>
        </p:nvSpPr>
        <p:spPr>
          <a:xfrm>
            <a:off x="4611374" y="5411709"/>
            <a:ext cx="232694" cy="132362"/>
          </a:xfrm>
          <a:prstGeom prst="flowChartPunchedTape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4611374" y="5661777"/>
            <a:ext cx="232694" cy="132362"/>
          </a:xfrm>
          <a:prstGeom prst="flowChartPunchedTape">
            <a:avLst/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5894449" y="5317585"/>
            <a:ext cx="744355" cy="546328"/>
          </a:xfrm>
          <a:prstGeom prst="can">
            <a:avLst>
              <a:gd fmla="val 25000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Tosca Model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5396255" y="5512267"/>
            <a:ext cx="467382" cy="23069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/>
          <p:nvPr/>
        </p:nvSpPr>
        <p:spPr>
          <a:xfrm rot="5400000">
            <a:off x="6123593" y="5017364"/>
            <a:ext cx="286793" cy="23069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4802156" y="5238839"/>
            <a:ext cx="66037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endParaRPr/>
          </a:p>
        </p:txBody>
      </p:sp>
      <p:cxnSp>
        <p:nvCxnSpPr>
          <p:cNvPr id="231" name="Google Shape;231;p5"/>
          <p:cNvCxnSpPr>
            <a:stCxn id="187" idx="2"/>
            <a:endCxn id="190" idx="3"/>
          </p:cNvCxnSpPr>
          <p:nvPr/>
        </p:nvCxnSpPr>
        <p:spPr>
          <a:xfrm>
            <a:off x="10182739" y="1397446"/>
            <a:ext cx="321000" cy="178620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2" name="Google Shape;232;p5"/>
          <p:cNvCxnSpPr>
            <a:stCxn id="187" idx="2"/>
            <a:endCxn id="204" idx="1"/>
          </p:cNvCxnSpPr>
          <p:nvPr/>
        </p:nvCxnSpPr>
        <p:spPr>
          <a:xfrm>
            <a:off x="10182739" y="1397446"/>
            <a:ext cx="987600" cy="187680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3" name="Google Shape;233;p5"/>
          <p:cNvSpPr/>
          <p:nvPr/>
        </p:nvSpPr>
        <p:spPr>
          <a:xfrm>
            <a:off x="7286565" y="1645689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5283109" y="5142852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6717816" y="5121483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8666408" y="5091182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11193306" y="5601001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10845960" y="1299585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7395626" y="1924317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5283109" y="3092706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8930051" y="1303207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9515511" y="1303207"/>
            <a:ext cx="549718" cy="205574"/>
          </a:xfrm>
          <a:prstGeom prst="flowChartTerminator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Two related publications</a:t>
            </a:r>
            <a:endParaRPr/>
          </a:p>
        </p:txBody>
      </p:sp>
      <p:sp>
        <p:nvSpPr>
          <p:cNvPr id="248" name="Google Shape;248;p6"/>
          <p:cNvSpPr txBox="1"/>
          <p:nvPr>
            <p:ph idx="1" type="body"/>
          </p:nvPr>
        </p:nvSpPr>
        <p:spPr>
          <a:xfrm>
            <a:off x="7355210" y="4499458"/>
            <a:ext cx="3241576" cy="872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i="1" lang="en-GB"/>
              <a:t>Cluster Computing Journal – Accepted for publication</a:t>
            </a:r>
            <a:endParaRPr sz="2000">
              <a:solidFill>
                <a:schemeClr val="accent4"/>
              </a:solidFill>
            </a:endParaRPr>
          </a:p>
        </p:txBody>
      </p:sp>
      <p:sp>
        <p:nvSpPr>
          <p:cNvPr id="249" name="Google Shape;249;p6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0" name="Google Shape;250;p6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426" y="1701214"/>
            <a:ext cx="5519936" cy="1344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1258606" y="4598054"/>
            <a:ext cx="3241576" cy="675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200"/>
              <a:buFont typeface="Noto Sans Symbols"/>
              <a:buNone/>
            </a:pPr>
            <a:r>
              <a:rPr i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iEDGE 2023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4625" y="1500113"/>
            <a:ext cx="5450185" cy="233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Two related publications</a:t>
            </a:r>
            <a:endParaRPr/>
          </a:p>
        </p:txBody>
      </p:sp>
      <p:sp>
        <p:nvSpPr>
          <p:cNvPr id="259" name="Google Shape;259;p7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p7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pic>
        <p:nvPicPr>
          <p:cNvPr id="261" name="Google Shape;2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7761" y="68156"/>
            <a:ext cx="4426039" cy="595173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7"/>
          <p:cNvSpPr txBox="1"/>
          <p:nvPr/>
        </p:nvSpPr>
        <p:spPr>
          <a:xfrm>
            <a:off x="767408" y="2626652"/>
            <a:ext cx="4496832" cy="675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3600"/>
              <a:buFont typeface="Noto Sans Symbols"/>
              <a:buNone/>
            </a:pPr>
            <a:r>
              <a:rPr i="1" lang="en-GB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 Architecture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ECE"/>
              </a:buClr>
              <a:buSzPts val="3600"/>
              <a:buFont typeface="Noto Sans Symbols"/>
              <a:buNone/>
            </a:pPr>
            <a:r>
              <a:rPr i="1" lang="en-GB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Contribution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Expressing user intents</a:t>
            </a:r>
            <a:endParaRPr/>
          </a:p>
        </p:txBody>
      </p:sp>
      <p:sp>
        <p:nvSpPr>
          <p:cNvPr id="268" name="Google Shape;268;p8"/>
          <p:cNvSpPr txBox="1"/>
          <p:nvPr>
            <p:ph idx="1" type="body"/>
          </p:nvPr>
        </p:nvSpPr>
        <p:spPr>
          <a:xfrm>
            <a:off x="838200" y="1187866"/>
            <a:ext cx="10515600" cy="493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i="1" lang="en-GB"/>
              <a:t>AMF visual language for expressing the application.</a:t>
            </a:r>
            <a:endParaRPr sz="2000">
              <a:solidFill>
                <a:schemeClr val="accent4"/>
              </a:solidFill>
            </a:endParaRPr>
          </a:p>
        </p:txBody>
      </p:sp>
      <p:sp>
        <p:nvSpPr>
          <p:cNvPr id="269" name="Google Shape;269;p8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p8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993" y="2007623"/>
            <a:ext cx="5688632" cy="303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8088" y="1925213"/>
            <a:ext cx="4725591" cy="324689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1414872" y="5272556"/>
            <a:ext cx="3241576" cy="943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200"/>
              <a:buFont typeface="Noto Sans Symbols"/>
              <a:buNone/>
            </a:pPr>
            <a:r>
              <a:rPr i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AMF Cyango visual representation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7630095" y="5390124"/>
            <a:ext cx="3241576" cy="794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200"/>
              <a:buFont typeface="Noto Sans Symbols"/>
              <a:buNone/>
            </a:pPr>
            <a:r>
              <a:rPr i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Cyango Components Architecture</a:t>
            </a:r>
            <a:endParaRPr i="1"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ECE"/>
              </a:buClr>
              <a:buSzPts val="2200"/>
              <a:buFont typeface="Noto Sans Symbols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type="title"/>
          </p:nvPr>
        </p:nvSpPr>
        <p:spPr>
          <a:xfrm>
            <a:off x="838200" y="185660"/>
            <a:ext cx="10515600" cy="65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CE"/>
              </a:buClr>
              <a:buSzPts val="2800"/>
              <a:buFont typeface="Calibri"/>
              <a:buNone/>
            </a:pPr>
            <a:r>
              <a:rPr lang="en-GB"/>
              <a:t>Expressing user intents</a:t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893504" y="1175282"/>
            <a:ext cx="5994584" cy="493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i="1" lang="en-GB"/>
              <a:t>TOSCA : The formal language for application topology specification.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>
                <a:solidFill>
                  <a:srgbClr val="171616"/>
                </a:solidFill>
              </a:rPr>
              <a:t>Expressing the Application Topology in abstract YAML format.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GB" sz="2000">
                <a:solidFill>
                  <a:srgbClr val="171616"/>
                </a:solidFill>
              </a:rPr>
              <a:t>Extending the standard with multi-domain specific types.</a:t>
            </a:r>
            <a:endParaRPr/>
          </a:p>
        </p:txBody>
      </p:sp>
      <p:sp>
        <p:nvSpPr>
          <p:cNvPr id="281" name="Google Shape;281;p9"/>
          <p:cNvSpPr txBox="1"/>
          <p:nvPr>
            <p:ph idx="12" type="sldNum"/>
          </p:nvPr>
        </p:nvSpPr>
        <p:spPr>
          <a:xfrm>
            <a:off x="10596786" y="6436244"/>
            <a:ext cx="842473" cy="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p9"/>
          <p:cNvSpPr txBox="1"/>
          <p:nvPr>
            <p:ph idx="11" type="ftr"/>
          </p:nvPr>
        </p:nvSpPr>
        <p:spPr>
          <a:xfrm>
            <a:off x="2218704" y="6443190"/>
            <a:ext cx="7871842" cy="33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41A8"/>
                </a:solidFill>
                <a:latin typeface="Calibri"/>
                <a:ea typeface="Calibri"/>
                <a:cs typeface="Calibri"/>
                <a:sym typeface="Calibri"/>
              </a:rPr>
              <a:t>EUCloudEdgeIoT.eu RIA Showcase 26/03/2024</a:t>
            </a:r>
            <a:endParaRPr/>
          </a:p>
        </p:txBody>
      </p:sp>
      <p:pic>
        <p:nvPicPr>
          <p:cNvPr id="283" name="Google Shape;2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6160" y="1167931"/>
            <a:ext cx="4330196" cy="493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171616"/>
      </a:dk1>
      <a:lt1>
        <a:srgbClr val="FFFFFF"/>
      </a:lt1>
      <a:dk2>
        <a:srgbClr val="0041A8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2021-01-11T08:54:01Z</dcterms:created>
  <dc:creator>Filipa</dc:creator>
</cp:coreProperties>
</file>