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hnpBp2ptGu+O4fhRomwFX6eLlT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 name="Google Shape;4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 name="Google Shape;5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 name="Google Shape;6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 name="Google Shape;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7"/>
          <p:cNvSpPr txBox="1"/>
          <p:nvPr>
            <p:ph type="ctrTitle"/>
          </p:nvPr>
        </p:nvSpPr>
        <p:spPr>
          <a:xfrm>
            <a:off x="308919" y="1814342"/>
            <a:ext cx="7129849"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800"/>
              <a:buFont typeface="Calibri"/>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7"/>
          <p:cNvSpPr txBox="1"/>
          <p:nvPr>
            <p:ph idx="1" type="subTitle"/>
          </p:nvPr>
        </p:nvSpPr>
        <p:spPr>
          <a:xfrm>
            <a:off x="308919" y="4451265"/>
            <a:ext cx="7129849"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1680"/>
              <a:buFont typeface="Calibri"/>
              <a:buNone/>
              <a:defRPr sz="2400">
                <a:solidFill>
                  <a:schemeClr val="lt1"/>
                </a:solidFill>
              </a:defRPr>
            </a:lvl1pPr>
            <a:lvl2pPr lvl="1" algn="ctr">
              <a:lnSpc>
                <a:spcPct val="90000"/>
              </a:lnSpc>
              <a:spcBef>
                <a:spcPts val="500"/>
              </a:spcBef>
              <a:spcAft>
                <a:spcPts val="0"/>
              </a:spcAft>
              <a:buClr>
                <a:schemeClr val="dk1"/>
              </a:buClr>
              <a:buSzPts val="1400"/>
              <a:buFont typeface="Calibri"/>
              <a:buNone/>
              <a:defRPr sz="2000"/>
            </a:lvl2pPr>
            <a:lvl3pPr lvl="2" algn="ctr">
              <a:lnSpc>
                <a:spcPct val="90000"/>
              </a:lnSpc>
              <a:spcBef>
                <a:spcPts val="500"/>
              </a:spcBef>
              <a:spcAft>
                <a:spcPts val="0"/>
              </a:spcAft>
              <a:buClr>
                <a:schemeClr val="dk1"/>
              </a:buClr>
              <a:buSzPts val="1260"/>
              <a:buFont typeface="Calibri"/>
              <a:buNone/>
              <a:defRPr sz="1800"/>
            </a:lvl3pPr>
            <a:lvl4pPr lvl="3" algn="ctr">
              <a:lnSpc>
                <a:spcPct val="90000"/>
              </a:lnSpc>
              <a:spcBef>
                <a:spcPts val="500"/>
              </a:spcBef>
              <a:spcAft>
                <a:spcPts val="0"/>
              </a:spcAft>
              <a:buClr>
                <a:schemeClr val="dk1"/>
              </a:buClr>
              <a:buSzPts val="1120"/>
              <a:buFont typeface="Calibri"/>
              <a:buNone/>
              <a:defRPr sz="1600"/>
            </a:lvl4pPr>
            <a:lvl5pPr lvl="4" algn="ctr">
              <a:lnSpc>
                <a:spcPct val="90000"/>
              </a:lnSpc>
              <a:spcBef>
                <a:spcPts val="500"/>
              </a:spcBef>
              <a:spcAft>
                <a:spcPts val="0"/>
              </a:spcAft>
              <a:buClr>
                <a:schemeClr val="dk1"/>
              </a:buClr>
              <a:buSzPts val="1120"/>
              <a:buFont typeface="Calibri"/>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8"/>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728B"/>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08610" lvl="0" marL="457200" algn="l">
              <a:lnSpc>
                <a:spcPct val="90000"/>
              </a:lnSpc>
              <a:spcBef>
                <a:spcPts val="1000"/>
              </a:spcBef>
              <a:spcAft>
                <a:spcPts val="0"/>
              </a:spcAft>
              <a:buClr>
                <a:schemeClr val="dk1"/>
              </a:buClr>
              <a:buSzPts val="1260"/>
              <a:buChar char="•"/>
              <a:defRPr/>
            </a:lvl1pPr>
            <a:lvl2pPr indent="-308610" lvl="1" marL="914400" algn="l">
              <a:lnSpc>
                <a:spcPct val="90000"/>
              </a:lnSpc>
              <a:spcBef>
                <a:spcPts val="500"/>
              </a:spcBef>
              <a:spcAft>
                <a:spcPts val="0"/>
              </a:spcAft>
              <a:buClr>
                <a:schemeClr val="dk1"/>
              </a:buClr>
              <a:buSzPts val="1260"/>
              <a:buChar char="•"/>
              <a:defRPr/>
            </a:lvl2pPr>
            <a:lvl3pPr indent="-308610" lvl="2" marL="1371600" algn="l">
              <a:lnSpc>
                <a:spcPct val="90000"/>
              </a:lnSpc>
              <a:spcBef>
                <a:spcPts val="500"/>
              </a:spcBef>
              <a:spcAft>
                <a:spcPts val="0"/>
              </a:spcAft>
              <a:buClr>
                <a:schemeClr val="dk1"/>
              </a:buClr>
              <a:buSzPts val="1260"/>
              <a:buChar char="•"/>
              <a:defRPr/>
            </a:lvl3pPr>
            <a:lvl4pPr indent="-308610" lvl="3" marL="1828800" algn="l">
              <a:lnSpc>
                <a:spcPct val="90000"/>
              </a:lnSpc>
              <a:spcBef>
                <a:spcPts val="500"/>
              </a:spcBef>
              <a:spcAft>
                <a:spcPts val="0"/>
              </a:spcAft>
              <a:buClr>
                <a:schemeClr val="dk1"/>
              </a:buClr>
              <a:buSzPts val="1260"/>
              <a:buChar char="•"/>
              <a:defRPr/>
            </a:lvl4pPr>
            <a:lvl5pPr indent="-308610" lvl="4" marL="2286000" algn="l">
              <a:lnSpc>
                <a:spcPct val="90000"/>
              </a:lnSpc>
              <a:spcBef>
                <a:spcPts val="500"/>
              </a:spcBef>
              <a:spcAft>
                <a:spcPts val="0"/>
              </a:spcAft>
              <a:buClr>
                <a:schemeClr val="dk1"/>
              </a:buClr>
              <a:buSzPts val="12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clusion">
  <p:cSld name="Conclusion">
    <p:bg>
      <p:bgPr>
        <a:blipFill>
          <a:blip r:embed="rId2">
            <a:alphaModFix/>
          </a:blip>
          <a:stretch>
            <a:fillRect/>
          </a:stretch>
        </a:blipFill>
      </p:bgPr>
    </p:bg>
    <p:spTree>
      <p:nvGrpSpPr>
        <p:cNvPr id="25" name="Shape 25"/>
        <p:cNvGrpSpPr/>
        <p:nvPr/>
      </p:nvGrpSpPr>
      <p:grpSpPr>
        <a:xfrm>
          <a:off x="0" y="0"/>
          <a:ext cx="0" cy="0"/>
          <a:chOff x="0" y="0"/>
          <a:chExt cx="0" cy="0"/>
        </a:xfrm>
      </p:grpSpPr>
      <p:sp>
        <p:nvSpPr>
          <p:cNvPr id="26" name="Google Shape;26;p9"/>
          <p:cNvSpPr txBox="1"/>
          <p:nvPr>
            <p:ph type="ctrTitle"/>
          </p:nvPr>
        </p:nvSpPr>
        <p:spPr>
          <a:xfrm>
            <a:off x="308919" y="1814342"/>
            <a:ext cx="7129849"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800"/>
              <a:buFont typeface="Calibri"/>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52728B"/>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1680"/>
              <a:buFont typeface="Calibri"/>
              <a:buNone/>
              <a:defRPr sz="2400">
                <a:solidFill>
                  <a:srgbClr val="888888"/>
                </a:solidFill>
              </a:defRPr>
            </a:lvl1pPr>
            <a:lvl2pPr indent="-228600" lvl="1" marL="914400" algn="l">
              <a:lnSpc>
                <a:spcPct val="90000"/>
              </a:lnSpc>
              <a:spcBef>
                <a:spcPts val="500"/>
              </a:spcBef>
              <a:spcAft>
                <a:spcPts val="0"/>
              </a:spcAft>
              <a:buClr>
                <a:srgbClr val="888888"/>
              </a:buClr>
              <a:buSzPts val="1400"/>
              <a:buFont typeface="Calibri"/>
              <a:buNone/>
              <a:defRPr sz="2000">
                <a:solidFill>
                  <a:srgbClr val="888888"/>
                </a:solidFill>
              </a:defRPr>
            </a:lvl2pPr>
            <a:lvl3pPr indent="-228600" lvl="2" marL="1371600" algn="l">
              <a:lnSpc>
                <a:spcPct val="90000"/>
              </a:lnSpc>
              <a:spcBef>
                <a:spcPts val="500"/>
              </a:spcBef>
              <a:spcAft>
                <a:spcPts val="0"/>
              </a:spcAft>
              <a:buClr>
                <a:srgbClr val="888888"/>
              </a:buClr>
              <a:buSzPts val="1260"/>
              <a:buFont typeface="Calibri"/>
              <a:buNone/>
              <a:defRPr sz="1800">
                <a:solidFill>
                  <a:srgbClr val="888888"/>
                </a:solidFill>
              </a:defRPr>
            </a:lvl3pPr>
            <a:lvl4pPr indent="-228600" lvl="3" marL="1828800" algn="l">
              <a:lnSpc>
                <a:spcPct val="90000"/>
              </a:lnSpc>
              <a:spcBef>
                <a:spcPts val="500"/>
              </a:spcBef>
              <a:spcAft>
                <a:spcPts val="0"/>
              </a:spcAft>
              <a:buClr>
                <a:srgbClr val="888888"/>
              </a:buClr>
              <a:buSzPts val="1120"/>
              <a:buFont typeface="Calibri"/>
              <a:buNone/>
              <a:defRPr sz="1600">
                <a:solidFill>
                  <a:srgbClr val="888888"/>
                </a:solidFill>
              </a:defRPr>
            </a:lvl4pPr>
            <a:lvl5pPr indent="-228600" lvl="4" marL="2286000" algn="l">
              <a:lnSpc>
                <a:spcPct val="90000"/>
              </a:lnSpc>
              <a:spcBef>
                <a:spcPts val="500"/>
              </a:spcBef>
              <a:spcAft>
                <a:spcPts val="0"/>
              </a:spcAft>
              <a:buClr>
                <a:srgbClr val="888888"/>
              </a:buClr>
              <a:buSzPts val="1120"/>
              <a:buFont typeface="Calibri"/>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11"/>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52728B"/>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9" name="Shape 39"/>
        <p:cNvGrpSpPr/>
        <p:nvPr/>
      </p:nvGrpSpPr>
      <p:grpSpPr>
        <a:xfrm>
          <a:off x="0" y="0"/>
          <a:ext cx="0" cy="0"/>
          <a:chOff x="0" y="0"/>
          <a:chExt cx="0" cy="0"/>
        </a:xfrm>
      </p:grpSpPr>
      <p:sp>
        <p:nvSpPr>
          <p:cNvPr id="40" name="Google Shape;4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52728B"/>
              </a:buClr>
              <a:buSzPts val="4000"/>
              <a:buFont typeface="Calibri"/>
              <a:buNone/>
              <a:defRPr b="0" i="0" sz="4000" u="none" cap="none" strike="noStrike">
                <a:solidFill>
                  <a:srgbClr val="52728B"/>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53060" lvl="0" marL="457200" marR="0" rtl="0" algn="l">
              <a:lnSpc>
                <a:spcPct val="90000"/>
              </a:lnSpc>
              <a:spcBef>
                <a:spcPts val="1000"/>
              </a:spcBef>
              <a:spcAft>
                <a:spcPts val="0"/>
              </a:spcAft>
              <a:buClr>
                <a:schemeClr val="dk1"/>
              </a:buClr>
              <a:buSzPts val="1960"/>
              <a:buFont typeface="Calibri"/>
              <a:buChar char="•"/>
              <a:defRPr b="0" i="0" sz="2800" u="none" cap="none" strike="noStrike">
                <a:solidFill>
                  <a:schemeClr val="dk1"/>
                </a:solidFill>
                <a:latin typeface="Calibri"/>
                <a:ea typeface="Calibri"/>
                <a:cs typeface="Calibri"/>
                <a:sym typeface="Calibri"/>
              </a:defRPr>
            </a:lvl1pPr>
            <a:lvl2pPr indent="-335280" lvl="1" marL="914400" marR="0" rtl="0" algn="l">
              <a:lnSpc>
                <a:spcPct val="90000"/>
              </a:lnSpc>
              <a:spcBef>
                <a:spcPts val="500"/>
              </a:spcBef>
              <a:spcAft>
                <a:spcPts val="0"/>
              </a:spcAft>
              <a:buClr>
                <a:schemeClr val="dk1"/>
              </a:buClr>
              <a:buSzPts val="1680"/>
              <a:buFont typeface="Calibri"/>
              <a:buChar char="•"/>
              <a:defRPr b="0" i="0" sz="2400" u="none" cap="none" strike="noStrike">
                <a:solidFill>
                  <a:schemeClr val="dk1"/>
                </a:solidFill>
                <a:latin typeface="Calibri"/>
                <a:ea typeface="Calibri"/>
                <a:cs typeface="Calibri"/>
                <a:sym typeface="Calibri"/>
              </a:defRPr>
            </a:lvl2pPr>
            <a:lvl3pPr indent="-317500" lvl="2" marL="1371600" marR="0" rtl="0" algn="l">
              <a:lnSpc>
                <a:spcPct val="90000"/>
              </a:lnSpc>
              <a:spcBef>
                <a:spcPts val="500"/>
              </a:spcBef>
              <a:spcAft>
                <a:spcPts val="0"/>
              </a:spcAft>
              <a:buClr>
                <a:schemeClr val="dk1"/>
              </a:buClr>
              <a:buSzPts val="1400"/>
              <a:buFont typeface="Calibri"/>
              <a:buChar char="•"/>
              <a:defRPr b="0" i="0" sz="2000" u="none" cap="none" strike="noStrike">
                <a:solidFill>
                  <a:schemeClr val="dk1"/>
                </a:solidFill>
                <a:latin typeface="Calibri"/>
                <a:ea typeface="Calibri"/>
                <a:cs typeface="Calibri"/>
                <a:sym typeface="Calibri"/>
              </a:defRPr>
            </a:lvl3pPr>
            <a:lvl4pPr indent="-308610" lvl="3" marL="1828800" marR="0" rtl="0" algn="l">
              <a:lnSpc>
                <a:spcPct val="90000"/>
              </a:lnSpc>
              <a:spcBef>
                <a:spcPts val="500"/>
              </a:spcBef>
              <a:spcAft>
                <a:spcPts val="0"/>
              </a:spcAft>
              <a:buClr>
                <a:schemeClr val="dk1"/>
              </a:buClr>
              <a:buSzPts val="1260"/>
              <a:buFont typeface="Calibri"/>
              <a:buChar char="•"/>
              <a:defRPr b="0" i="0" sz="1800" u="none" cap="none" strike="noStrike">
                <a:solidFill>
                  <a:schemeClr val="dk1"/>
                </a:solidFill>
                <a:latin typeface="Calibri"/>
                <a:ea typeface="Calibri"/>
                <a:cs typeface="Calibri"/>
                <a:sym typeface="Calibri"/>
              </a:defRPr>
            </a:lvl4pPr>
            <a:lvl5pPr indent="-308610" lvl="4" marL="2286000" marR="0" rtl="0" algn="l">
              <a:lnSpc>
                <a:spcPct val="90000"/>
              </a:lnSpc>
              <a:spcBef>
                <a:spcPts val="500"/>
              </a:spcBef>
              <a:spcAft>
                <a:spcPts val="0"/>
              </a:spcAft>
              <a:buClr>
                <a:schemeClr val="dk1"/>
              </a:buClr>
              <a:buSzPts val="1260"/>
              <a:buFont typeface="Calibri"/>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1"/>
          <p:cNvSpPr txBox="1"/>
          <p:nvPr>
            <p:ph type="ctrTitle"/>
          </p:nvPr>
        </p:nvSpPr>
        <p:spPr>
          <a:xfrm>
            <a:off x="308919" y="1814342"/>
            <a:ext cx="7129849"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4800"/>
              <a:buFont typeface="Calibri"/>
              <a:buNone/>
            </a:pPr>
            <a:r>
              <a:rPr lang="it-IT"/>
              <a:t>Parsimoni – the European</a:t>
            </a:r>
            <a:br>
              <a:rPr lang="it-IT"/>
            </a:br>
            <a:r>
              <a:rPr lang="it-IT"/>
              <a:t>IoT/Edge OS </a:t>
            </a:r>
            <a:endParaRPr/>
          </a:p>
        </p:txBody>
      </p:sp>
      <p:sp>
        <p:nvSpPr>
          <p:cNvPr id="48" name="Google Shape;48;p1"/>
          <p:cNvSpPr txBox="1"/>
          <p:nvPr>
            <p:ph idx="1" type="subTitle"/>
          </p:nvPr>
        </p:nvSpPr>
        <p:spPr>
          <a:xfrm>
            <a:off x="308919" y="4451265"/>
            <a:ext cx="7129849"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1680"/>
              <a:buFont typeface="Calibri"/>
              <a:buNone/>
            </a:pPr>
            <a:r>
              <a:rPr lang="it-IT"/>
              <a:t>Secure, efficient, flexible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2"/>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728B"/>
              </a:buClr>
              <a:buSzPts val="4000"/>
              <a:buFont typeface="Calibri"/>
              <a:buNone/>
            </a:pPr>
            <a:r>
              <a:rPr lang="it-IT"/>
              <a:t>Introduction</a:t>
            </a:r>
            <a:endParaRPr/>
          </a:p>
        </p:txBody>
      </p:sp>
      <p:sp>
        <p:nvSpPr>
          <p:cNvPr id="54" name="Google Shape;54;p2"/>
          <p:cNvSpPr txBox="1"/>
          <p:nvPr>
            <p:ph idx="1" type="body"/>
          </p:nvPr>
        </p:nvSpPr>
        <p:spPr>
          <a:xfrm>
            <a:off x="752475" y="1587500"/>
            <a:ext cx="10515600" cy="4768850"/>
          </a:xfrm>
          <a:prstGeom prst="rect">
            <a:avLst/>
          </a:prstGeom>
          <a:noFill/>
          <a:ln>
            <a:noFill/>
          </a:ln>
        </p:spPr>
        <p:txBody>
          <a:bodyPr anchorCtr="0" anchor="t" bIns="45700" lIns="91425" spcFirstLastPara="1" rIns="91425" wrap="square" tIns="45700">
            <a:normAutofit fontScale="77500" lnSpcReduction="20000"/>
          </a:bodyPr>
          <a:lstStyle/>
          <a:p>
            <a:pPr indent="-228600" lvl="0" marL="228600" rtl="0" algn="l">
              <a:lnSpc>
                <a:spcPct val="170000"/>
              </a:lnSpc>
              <a:spcBef>
                <a:spcPts val="0"/>
              </a:spcBef>
              <a:spcAft>
                <a:spcPts val="0"/>
              </a:spcAft>
              <a:buClr>
                <a:schemeClr val="dk1"/>
              </a:buClr>
              <a:buSzPct val="70000"/>
              <a:buFont typeface="Calibri"/>
              <a:buChar char="•"/>
            </a:pPr>
            <a:r>
              <a:rPr b="1" lang="it-IT" u="sng"/>
              <a:t>Speaker: </a:t>
            </a:r>
            <a:r>
              <a:rPr b="1" lang="it-IT"/>
              <a:t>Miklos Tomka</a:t>
            </a:r>
            <a:r>
              <a:rPr lang="it-IT"/>
              <a:t>, </a:t>
            </a:r>
            <a:r>
              <a:rPr i="1" lang="it-IT"/>
              <a:t>CEO</a:t>
            </a:r>
            <a:r>
              <a:rPr lang="it-IT"/>
              <a:t> – </a:t>
            </a:r>
            <a:r>
              <a:rPr lang="it-IT" sz="2100"/>
              <a:t>INSEAD MBA, strategist and </a:t>
            </a:r>
            <a:r>
              <a:rPr lang="it-IT" sz="2000"/>
              <a:t>tech entrepreneur; took several companies from launch to market leadership in Europe and in North America; expertise with several hardware (IoT) and software areas</a:t>
            </a:r>
            <a:endParaRPr/>
          </a:p>
          <a:p>
            <a:pPr indent="0" lvl="0" marL="0" rtl="0" algn="l">
              <a:lnSpc>
                <a:spcPct val="90000"/>
              </a:lnSpc>
              <a:spcBef>
                <a:spcPts val="1000"/>
              </a:spcBef>
              <a:spcAft>
                <a:spcPts val="0"/>
              </a:spcAft>
              <a:buClr>
                <a:schemeClr val="dk1"/>
              </a:buClr>
              <a:buSzPct val="70000"/>
              <a:buFont typeface="Calibri"/>
              <a:buNone/>
            </a:pPr>
            <a:r>
              <a:t/>
            </a:r>
            <a:endParaRPr sz="2000"/>
          </a:p>
          <a:p>
            <a:pPr indent="-228600" lvl="0" marL="228600" rtl="0" algn="l">
              <a:lnSpc>
                <a:spcPct val="150000"/>
              </a:lnSpc>
              <a:spcBef>
                <a:spcPts val="1000"/>
              </a:spcBef>
              <a:spcAft>
                <a:spcPts val="0"/>
              </a:spcAft>
              <a:buClr>
                <a:schemeClr val="dk1"/>
              </a:buClr>
              <a:buSzPct val="70000"/>
              <a:buFont typeface="Calibri"/>
              <a:buChar char="•"/>
            </a:pPr>
            <a:r>
              <a:rPr b="1" lang="it-IT" u="sng"/>
              <a:t>Company</a:t>
            </a:r>
            <a:r>
              <a:rPr lang="it-IT"/>
              <a:t>: </a:t>
            </a:r>
            <a:r>
              <a:rPr b="1" lang="it-IT"/>
              <a:t>Parsimoni</a:t>
            </a:r>
            <a:r>
              <a:rPr lang="it-IT"/>
              <a:t> – our goal is to make IoT/Edge computing more secure, more efficient through the creation of new Operating System platform standards</a:t>
            </a:r>
            <a:endParaRPr/>
          </a:p>
          <a:p>
            <a:pPr indent="-228600" lvl="0" marL="228600" rtl="0" algn="l">
              <a:lnSpc>
                <a:spcPct val="150000"/>
              </a:lnSpc>
              <a:spcBef>
                <a:spcPts val="1000"/>
              </a:spcBef>
              <a:spcAft>
                <a:spcPts val="0"/>
              </a:spcAft>
              <a:buClr>
                <a:schemeClr val="dk1"/>
              </a:buClr>
              <a:buSzPct val="70000"/>
              <a:buFont typeface="Calibri"/>
              <a:buChar char="•"/>
            </a:pPr>
            <a:r>
              <a:rPr lang="it-IT" sz="2400"/>
              <a:t>Parsimoni technology is built on (100% European, open source) technology that is used today by millions of cloud users as part of Docker. Our unikernel technology has been invented at the University of Cambridge as the new standard for cloud platforms. Parsimoni is building on that research to create to most secure and most efficient software platform for IoT and Edge applications with results already confirmed for Space Edge computing solutions.</a:t>
            </a:r>
            <a:endParaRPr sz="2000"/>
          </a:p>
        </p:txBody>
      </p:sp>
      <p:sp>
        <p:nvSpPr>
          <p:cNvPr id="55" name="Google Shape;55;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10/11/2023</a:t>
            </a:r>
            <a:endParaRPr/>
          </a:p>
        </p:txBody>
      </p:sp>
      <p:sp>
        <p:nvSpPr>
          <p:cNvPr id="56" name="Google Shape;56;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57" name="Google Shape;57;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pic>
        <p:nvPicPr>
          <p:cNvPr descr="A blue and black text&#10;&#10;Description automatically generated" id="58" name="Google Shape;58;p2"/>
          <p:cNvPicPr preferRelativeResize="0"/>
          <p:nvPr/>
        </p:nvPicPr>
        <p:blipFill rotWithShape="1">
          <a:blip r:embed="rId3">
            <a:alphaModFix/>
          </a:blip>
          <a:srcRect b="0" l="0" r="0" t="0"/>
          <a:stretch/>
        </p:blipFill>
        <p:spPr>
          <a:xfrm>
            <a:off x="5667375" y="182294"/>
            <a:ext cx="4819650" cy="98769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3"/>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728B"/>
              </a:buClr>
              <a:buSzPts val="4000"/>
              <a:buFont typeface="Calibri"/>
              <a:buNone/>
            </a:pPr>
            <a:r>
              <a:rPr lang="it-IT"/>
              <a:t>Proposal</a:t>
            </a:r>
            <a:endParaRPr/>
          </a:p>
        </p:txBody>
      </p:sp>
      <p:sp>
        <p:nvSpPr>
          <p:cNvPr id="64" name="Google Shape;64;p3"/>
          <p:cNvSpPr txBox="1"/>
          <p:nvPr>
            <p:ph idx="1" type="body"/>
          </p:nvPr>
        </p:nvSpPr>
        <p:spPr>
          <a:xfrm>
            <a:off x="695325" y="15335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150000"/>
              </a:lnSpc>
              <a:spcBef>
                <a:spcPts val="0"/>
              </a:spcBef>
              <a:spcAft>
                <a:spcPts val="0"/>
              </a:spcAft>
              <a:buClr>
                <a:schemeClr val="dk1"/>
              </a:buClr>
              <a:buSzPct val="70000"/>
              <a:buFont typeface="Calibri"/>
              <a:buChar char="•"/>
            </a:pPr>
            <a:r>
              <a:rPr lang="it-IT" sz="2400"/>
              <a:t>Parsimoni technology is aligned with three calls:</a:t>
            </a:r>
            <a:endParaRPr/>
          </a:p>
          <a:p>
            <a:pPr indent="-228600" lvl="0" marL="228600" rtl="0" algn="l">
              <a:lnSpc>
                <a:spcPct val="150000"/>
              </a:lnSpc>
              <a:spcBef>
                <a:spcPts val="1000"/>
              </a:spcBef>
              <a:spcAft>
                <a:spcPts val="0"/>
              </a:spcAft>
              <a:buClr>
                <a:schemeClr val="dk1"/>
              </a:buClr>
              <a:buSzPct val="70000"/>
              <a:buFont typeface="Calibri"/>
              <a:buChar char="•"/>
            </a:pPr>
            <a:r>
              <a:rPr lang="it-IT" sz="1400"/>
              <a:t>HORIZON-CL4-2024-DATA-01-03 Piloting emerging Smart IoT Platforms and decentralized intelligence (IA)</a:t>
            </a:r>
            <a:endParaRPr/>
          </a:p>
          <a:p>
            <a:pPr indent="-228600" lvl="0" marL="228600" rtl="0" algn="l">
              <a:lnSpc>
                <a:spcPct val="150000"/>
              </a:lnSpc>
              <a:spcBef>
                <a:spcPts val="1000"/>
              </a:spcBef>
              <a:spcAft>
                <a:spcPts val="0"/>
              </a:spcAft>
              <a:buClr>
                <a:schemeClr val="dk1"/>
              </a:buClr>
              <a:buSzPct val="70000"/>
              <a:buFont typeface="Calibri"/>
              <a:buChar char="•"/>
            </a:pPr>
            <a:r>
              <a:rPr lang="it-IT" sz="1400"/>
              <a:t>HORIZON-CL4-2024-DATA-01-05 Platform Building, standardisation and Up-scaling of the ‘Cloud-Edge-IoT’ Solutions (CSA)</a:t>
            </a:r>
            <a:endParaRPr/>
          </a:p>
          <a:p>
            <a:pPr indent="-228600" lvl="0" marL="228600" rtl="0" algn="l">
              <a:lnSpc>
                <a:spcPct val="150000"/>
              </a:lnSpc>
              <a:spcBef>
                <a:spcPts val="1000"/>
              </a:spcBef>
              <a:spcAft>
                <a:spcPts val="0"/>
              </a:spcAft>
              <a:buClr>
                <a:schemeClr val="dk1"/>
              </a:buClr>
              <a:buSzPct val="70000"/>
              <a:buFont typeface="Calibri"/>
              <a:buChar char="•"/>
            </a:pPr>
            <a:r>
              <a:rPr lang="it-IT" sz="1400"/>
              <a:t>HORIZON-CL4-2024-DIGITAL-EMERGING-01-21: Open Source for Cloud/Edge to support European Digital Autonomy (RIA)</a:t>
            </a:r>
            <a:endParaRPr/>
          </a:p>
          <a:p>
            <a:pPr indent="-228600" lvl="0" marL="228600" rtl="0" algn="l">
              <a:lnSpc>
                <a:spcPct val="150000"/>
              </a:lnSpc>
              <a:spcBef>
                <a:spcPts val="1000"/>
              </a:spcBef>
              <a:spcAft>
                <a:spcPts val="0"/>
              </a:spcAft>
              <a:buClr>
                <a:schemeClr val="dk1"/>
              </a:buClr>
              <a:buSzPct val="70000"/>
              <a:buFont typeface="Calibri"/>
              <a:buChar char="•"/>
            </a:pPr>
            <a:r>
              <a:rPr b="1" lang="it-IT" sz="2400"/>
              <a:t>World first «Secure by Design» technology using a Memory Safe programming language with Unikernel architecture </a:t>
            </a:r>
            <a:r>
              <a:rPr lang="it-IT" sz="2400"/>
              <a:t>serves as a foundation to ensure the efficiency of IoT/Edge applications written in many popular programming languages </a:t>
            </a:r>
            <a:endParaRPr/>
          </a:p>
          <a:p>
            <a:pPr indent="-228600" lvl="0" marL="228600" rtl="0" algn="l">
              <a:lnSpc>
                <a:spcPct val="150000"/>
              </a:lnSpc>
              <a:spcBef>
                <a:spcPts val="1000"/>
              </a:spcBef>
              <a:spcAft>
                <a:spcPts val="0"/>
              </a:spcAft>
              <a:buClr>
                <a:schemeClr val="dk1"/>
              </a:buClr>
              <a:buSzPct val="70000"/>
              <a:buFont typeface="Calibri"/>
              <a:buChar char="•"/>
            </a:pPr>
            <a:r>
              <a:rPr lang="it-IT" sz="2400"/>
              <a:t>Parsimoni is looking for partners interested in working on consortium projects to solve large challenges together.</a:t>
            </a:r>
            <a:endParaRPr/>
          </a:p>
        </p:txBody>
      </p:sp>
      <p:sp>
        <p:nvSpPr>
          <p:cNvPr id="65" name="Google Shape;65;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10/11/2023</a:t>
            </a:r>
            <a:endParaRPr/>
          </a:p>
        </p:txBody>
      </p:sp>
      <p:sp>
        <p:nvSpPr>
          <p:cNvPr id="66" name="Google Shape;66;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67" name="Google Shape;67;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type="title"/>
          </p:nvPr>
        </p:nvSpPr>
        <p:spPr>
          <a:xfrm>
            <a:off x="1517823"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2728B"/>
              </a:buClr>
              <a:buSzPts val="4000"/>
              <a:buFont typeface="Calibri"/>
              <a:buNone/>
            </a:pPr>
            <a:r>
              <a:rPr lang="it-IT"/>
              <a:t>Impact and next steps</a:t>
            </a:r>
            <a:endParaRPr/>
          </a:p>
        </p:txBody>
      </p:sp>
      <p:sp>
        <p:nvSpPr>
          <p:cNvPr id="73" name="Google Shape;73;p4"/>
          <p:cNvSpPr txBox="1"/>
          <p:nvPr>
            <p:ph idx="1" type="body"/>
          </p:nvPr>
        </p:nvSpPr>
        <p:spPr>
          <a:xfrm>
            <a:off x="742950" y="1304925"/>
            <a:ext cx="10610850" cy="4872038"/>
          </a:xfrm>
          <a:prstGeom prst="rect">
            <a:avLst/>
          </a:prstGeom>
          <a:noFill/>
          <a:ln>
            <a:noFill/>
          </a:ln>
        </p:spPr>
        <p:txBody>
          <a:bodyPr anchorCtr="0" anchor="t" bIns="45700" lIns="91425" spcFirstLastPara="1" rIns="91425" wrap="square" tIns="45700">
            <a:normAutofit fontScale="70000" lnSpcReduction="20000"/>
          </a:bodyPr>
          <a:lstStyle/>
          <a:p>
            <a:pPr indent="-228600" lvl="0" marL="228600" rtl="0" algn="l">
              <a:lnSpc>
                <a:spcPct val="160000"/>
              </a:lnSpc>
              <a:spcBef>
                <a:spcPts val="0"/>
              </a:spcBef>
              <a:spcAft>
                <a:spcPts val="0"/>
              </a:spcAft>
              <a:buClr>
                <a:schemeClr val="dk1"/>
              </a:buClr>
              <a:buSzPct val="70000"/>
              <a:buFont typeface="Calibri"/>
              <a:buChar char="•"/>
            </a:pPr>
            <a:r>
              <a:rPr lang="it-IT"/>
              <a:t>Parsimoni allows for software solutions which are upto 50x smaller, much more secure and much more efficient vs. (typically North American tech based) alternatives.</a:t>
            </a:r>
            <a:endParaRPr/>
          </a:p>
          <a:p>
            <a:pPr indent="-228600" lvl="0" marL="228600" rtl="0" algn="l">
              <a:lnSpc>
                <a:spcPct val="160000"/>
              </a:lnSpc>
              <a:spcBef>
                <a:spcPts val="1000"/>
              </a:spcBef>
              <a:spcAft>
                <a:spcPts val="0"/>
              </a:spcAft>
              <a:buClr>
                <a:schemeClr val="dk1"/>
              </a:buClr>
              <a:buSzPct val="70000"/>
              <a:buFont typeface="Calibri"/>
              <a:buChar char="•"/>
            </a:pPr>
            <a:r>
              <a:rPr lang="it-IT"/>
              <a:t>Parsimoni has strong results in the Space sector. As the code base for other industry verticals is not exactly the same (but is very close) we still need to do more work to </a:t>
            </a:r>
            <a:endParaRPr/>
          </a:p>
          <a:p>
            <a:pPr indent="-228600" lvl="1" marL="685800" rtl="0" algn="l">
              <a:lnSpc>
                <a:spcPct val="160000"/>
              </a:lnSpc>
              <a:spcBef>
                <a:spcPts val="500"/>
              </a:spcBef>
              <a:spcAft>
                <a:spcPts val="0"/>
              </a:spcAft>
              <a:buClr>
                <a:schemeClr val="dk1"/>
              </a:buClr>
              <a:buSzPct val="70000"/>
              <a:buFont typeface="Calibri"/>
              <a:buChar char="•"/>
            </a:pPr>
            <a:r>
              <a:rPr lang="it-IT"/>
              <a:t>Create tangible use cases</a:t>
            </a:r>
            <a:endParaRPr/>
          </a:p>
          <a:p>
            <a:pPr indent="-228600" lvl="1" marL="685800" rtl="0" algn="l">
              <a:lnSpc>
                <a:spcPct val="160000"/>
              </a:lnSpc>
              <a:spcBef>
                <a:spcPts val="500"/>
              </a:spcBef>
              <a:spcAft>
                <a:spcPts val="0"/>
              </a:spcAft>
              <a:buClr>
                <a:schemeClr val="dk1"/>
              </a:buClr>
              <a:buSzPct val="70000"/>
              <a:buFont typeface="Calibri"/>
              <a:buChar char="•"/>
            </a:pPr>
            <a:r>
              <a:rPr lang="it-IT"/>
              <a:t>Enable to use in native form most popular programming languages</a:t>
            </a:r>
            <a:endParaRPr/>
          </a:p>
          <a:p>
            <a:pPr indent="-228600" lvl="1" marL="685800" rtl="0" algn="l">
              <a:lnSpc>
                <a:spcPct val="160000"/>
              </a:lnSpc>
              <a:spcBef>
                <a:spcPts val="500"/>
              </a:spcBef>
              <a:spcAft>
                <a:spcPts val="0"/>
              </a:spcAft>
              <a:buClr>
                <a:schemeClr val="dk1"/>
              </a:buClr>
              <a:buSzPct val="70000"/>
              <a:buFont typeface="Calibri"/>
              <a:buChar char="•"/>
            </a:pPr>
            <a:r>
              <a:rPr lang="it-IT"/>
              <a:t>Incorporate features to support Parsimoni to become the new standard for the industry </a:t>
            </a:r>
            <a:endParaRPr/>
          </a:p>
          <a:p>
            <a:pPr indent="-228600" lvl="0" marL="228600" rtl="0" algn="l">
              <a:lnSpc>
                <a:spcPct val="160000"/>
              </a:lnSpc>
              <a:spcBef>
                <a:spcPts val="1000"/>
              </a:spcBef>
              <a:spcAft>
                <a:spcPts val="0"/>
              </a:spcAft>
              <a:buClr>
                <a:schemeClr val="dk1"/>
              </a:buClr>
              <a:buSzPct val="70000"/>
              <a:buFont typeface="Calibri"/>
              <a:buChar char="•"/>
            </a:pPr>
            <a:r>
              <a:rPr b="1" lang="it-IT"/>
              <a:t>We seek partners to create tangible solutions together. The OS is just a part of the solution – if partners add the other parts, together we can have a very large impact in the European IoT/Edge ecosystem.</a:t>
            </a:r>
            <a:endParaRPr/>
          </a:p>
        </p:txBody>
      </p:sp>
      <p:sp>
        <p:nvSpPr>
          <p:cNvPr id="74" name="Google Shape;7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10/11/2023</a:t>
            </a:r>
            <a:endParaRPr/>
          </a:p>
        </p:txBody>
      </p:sp>
      <p:sp>
        <p:nvSpPr>
          <p:cNvPr id="75" name="Google Shape;7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76" name="Google Shape;7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
          <p:cNvSpPr txBox="1"/>
          <p:nvPr>
            <p:ph type="ctrTitle"/>
          </p:nvPr>
        </p:nvSpPr>
        <p:spPr>
          <a:xfrm>
            <a:off x="308919" y="1814342"/>
            <a:ext cx="7129849"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4800"/>
              <a:buFont typeface="Calibri"/>
              <a:buNone/>
            </a:pPr>
            <a:r>
              <a:t/>
            </a:r>
            <a:endParaRPr/>
          </a:p>
        </p:txBody>
      </p:sp>
      <p:sp>
        <p:nvSpPr>
          <p:cNvPr id="82" name="Google Shape;82;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83" name="Google Shape;83;p5"/>
          <p:cNvSpPr txBox="1"/>
          <p:nvPr>
            <p:ph idx="4294967295" type="dt"/>
          </p:nvPr>
        </p:nvSpPr>
        <p:spPr>
          <a:xfrm>
            <a:off x="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it-IT"/>
              <a:t>10/11/2023</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2023-11-02T09:35:46Z</dcterms:created>
  <dc:creator>Utente di Microsoft Office</dc:creator>
</cp:coreProperties>
</file>