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48" r:id="rId3"/>
  </p:sldMasterIdLst>
  <p:notesMasterIdLst>
    <p:notesMasterId r:id="rId4"/>
  </p:notesMasterIdLst>
  <p:sldIdLst>
    <p:sldId id="256" r:id="rId5"/>
    <p:sldId id="257" r:id="rId6"/>
    <p:sldId id="258" r:id="rId7"/>
    <p:sldId id="259" r:id="rId8"/>
    <p:sldId id="260" r:id="rId9"/>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0" roundtripDataSignature="AMtx7mgYfYQ32EnDlfdWmNY0NyzbVuKk9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0" Type="http://customschemas.google.com/relationships/presentationmetadata" Target="metadata"/><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c.europa.eu/digital-single-market/en/news/sme-panel-consultation-b2b-data-sharing"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 name="Shape 43"/>
        <p:cNvGrpSpPr/>
        <p:nvPr/>
      </p:nvGrpSpPr>
      <p:grpSpPr>
        <a:xfrm>
          <a:off x="0" y="0"/>
          <a:ext cx="0" cy="0"/>
          <a:chOff x="0" y="0"/>
          <a:chExt cx="0" cy="0"/>
        </a:xfrm>
      </p:grpSpPr>
      <p:sp>
        <p:nvSpPr>
          <p:cNvPr id="44" name="Google Shape;44;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5" name="Google Shape;45;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6" name="Google Shape;46;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2" name="Google Shape;52;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1" name="Google Shape;61;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Please specify which of the 5 calls you are interested in</a:t>
            </a:r>
            <a:endParaRPr/>
          </a:p>
          <a:p>
            <a:pPr indent="0" lvl="0" marL="0" rtl="0" algn="l">
              <a:spcBef>
                <a:spcPts val="0"/>
              </a:spcBef>
              <a:spcAft>
                <a:spcPts val="0"/>
              </a:spcAft>
              <a:buNone/>
            </a:pPr>
            <a:r>
              <a:rPr lang="en-US"/>
              <a:t>If available, detail how your research idea responds to the EC call’s requirements and objectives</a:t>
            </a:r>
            <a:endParaRPr/>
          </a:p>
          <a:p>
            <a:pPr indent="0" lvl="0" marL="0" rtl="0" algn="l">
              <a:spcBef>
                <a:spcPts val="0"/>
              </a:spcBef>
              <a:spcAft>
                <a:spcPts val="0"/>
              </a:spcAft>
              <a:buNone/>
            </a:pPr>
            <a:r>
              <a:rPr lang="en-US"/>
              <a:t>Specify if you are looking for partners/collaborations</a:t>
            </a:r>
            <a:endParaRPr/>
          </a:p>
          <a:p>
            <a:pPr indent="0" lvl="0" marL="0" rtl="0" algn="l">
              <a:spcBef>
                <a:spcPts val="0"/>
              </a:spcBef>
              <a:spcAft>
                <a:spcPts val="0"/>
              </a:spcAft>
              <a:buNone/>
            </a:pPr>
            <a:r>
              <a:t/>
            </a:r>
            <a:endParaRPr/>
          </a:p>
          <a:p>
            <a:pPr indent="0" lvl="0" marL="0" rtl="0" algn="l">
              <a:spcBef>
                <a:spcPts val="0"/>
              </a:spcBef>
              <a:spcAft>
                <a:spcPts val="0"/>
              </a:spcAft>
              <a:buNone/>
            </a:pPr>
            <a:r>
              <a:rPr b="1" i="0" lang="en-US">
                <a:solidFill>
                  <a:srgbClr val="333333"/>
                </a:solidFill>
                <a:latin typeface="Arial"/>
                <a:ea typeface="Arial"/>
                <a:cs typeface="Arial"/>
                <a:sym typeface="Arial"/>
              </a:rPr>
              <a:t>World leading data and computing technologies (2023/24)</a:t>
            </a:r>
            <a:endParaRPr/>
          </a:p>
          <a:p>
            <a:pPr indent="0" lvl="0" marL="0" rtl="0" algn="l">
              <a:spcBef>
                <a:spcPts val="0"/>
              </a:spcBef>
              <a:spcAft>
                <a:spcPts val="0"/>
              </a:spcAft>
              <a:buNone/>
            </a:pPr>
            <a:r>
              <a:rPr b="0" i="0" lang="en-US">
                <a:solidFill>
                  <a:srgbClr val="333333"/>
                </a:solidFill>
                <a:latin typeface="Arial"/>
                <a:ea typeface="Arial"/>
                <a:cs typeface="Arial"/>
                <a:sym typeface="Arial"/>
              </a:rPr>
              <a:t>This destination will directly support the following Key Strategic Orientations (KSOs), as outlined in the Strategic Plan:</a:t>
            </a:r>
            <a:endParaRPr/>
          </a:p>
          <a:p>
            <a:pPr indent="-76200" lvl="0" marL="0" rtl="0" algn="l">
              <a:spcBef>
                <a:spcPts val="0"/>
              </a:spcBef>
              <a:spcAft>
                <a:spcPts val="0"/>
              </a:spcAft>
              <a:buClr>
                <a:srgbClr val="333333"/>
              </a:buClr>
              <a:buSzPts val="1200"/>
              <a:buFont typeface="Arial"/>
              <a:buChar char="•"/>
            </a:pPr>
            <a:r>
              <a:rPr b="0" i="0" lang="en-US">
                <a:solidFill>
                  <a:srgbClr val="333333"/>
                </a:solidFill>
                <a:latin typeface="Arial"/>
                <a:ea typeface="Arial"/>
                <a:cs typeface="Arial"/>
                <a:sym typeface="Arial"/>
              </a:rPr>
              <a:t>KSO A, ‘</a:t>
            </a:r>
            <a:r>
              <a:rPr b="1" i="0" lang="en-US">
                <a:solidFill>
                  <a:srgbClr val="333333"/>
                </a:solidFill>
                <a:latin typeface="Arial"/>
                <a:ea typeface="Arial"/>
                <a:cs typeface="Arial"/>
                <a:sym typeface="Arial"/>
              </a:rPr>
              <a:t>Promoting an open strategic autonomy by leading the development of key digital, enabling and emerging technologies, sectors and value chains</a:t>
            </a:r>
            <a:r>
              <a:rPr b="0" i="0" lang="en-US">
                <a:solidFill>
                  <a:srgbClr val="333333"/>
                </a:solidFill>
                <a:latin typeface="Arial"/>
                <a:ea typeface="Arial"/>
                <a:cs typeface="Arial"/>
                <a:sym typeface="Arial"/>
              </a:rPr>
              <a:t> to accelerate and steer the digital and green transitions Proposals for topics under this Destination should set out a credible pathway to contributing to the following expected impact of Cluster 4 as set othrough human-centred technologies and innovations.’</a:t>
            </a:r>
            <a:endParaRPr/>
          </a:p>
          <a:p>
            <a:pPr indent="-76200" lvl="0" marL="0" rtl="0" algn="l">
              <a:spcBef>
                <a:spcPts val="0"/>
              </a:spcBef>
              <a:spcAft>
                <a:spcPts val="0"/>
              </a:spcAft>
              <a:buClr>
                <a:srgbClr val="333333"/>
              </a:buClr>
              <a:buSzPts val="1200"/>
              <a:buFont typeface="Arial"/>
              <a:buChar char="•"/>
            </a:pPr>
            <a:r>
              <a:rPr b="0" i="0" lang="en-US">
                <a:solidFill>
                  <a:srgbClr val="333333"/>
                </a:solidFill>
                <a:latin typeface="Arial"/>
                <a:ea typeface="Arial"/>
                <a:cs typeface="Arial"/>
                <a:sym typeface="Arial"/>
              </a:rPr>
              <a:t>KSO C, ‘</a:t>
            </a:r>
            <a:r>
              <a:rPr b="1" i="0" lang="en-US">
                <a:solidFill>
                  <a:srgbClr val="333333"/>
                </a:solidFill>
                <a:latin typeface="Arial"/>
                <a:ea typeface="Arial"/>
                <a:cs typeface="Arial"/>
                <a:sym typeface="Arial"/>
              </a:rPr>
              <a:t>Making Europe the first digitally led circular, climate-neutral and sustainable economy</a:t>
            </a:r>
            <a:r>
              <a:rPr b="0" i="0" lang="en-US">
                <a:solidFill>
                  <a:srgbClr val="333333"/>
                </a:solidFill>
                <a:latin typeface="Arial"/>
                <a:ea typeface="Arial"/>
                <a:cs typeface="Arial"/>
                <a:sym typeface="Arial"/>
              </a:rPr>
              <a:t> through the transformation of its mobility, energy, construction and production systems</a:t>
            </a:r>
            <a:endParaRPr/>
          </a:p>
          <a:p>
            <a:pPr indent="0" lvl="0" marL="0" rtl="0" algn="l">
              <a:spcBef>
                <a:spcPts val="0"/>
              </a:spcBef>
              <a:spcAft>
                <a:spcPts val="0"/>
              </a:spcAft>
              <a:buNone/>
            </a:pPr>
            <a:r>
              <a:rPr b="0" i="0" lang="en-US">
                <a:solidFill>
                  <a:srgbClr val="333333"/>
                </a:solidFill>
                <a:latin typeface="Arial"/>
                <a:ea typeface="Arial"/>
                <a:cs typeface="Arial"/>
                <a:sym typeface="Arial"/>
              </a:rPr>
              <a:t>ut in Horizon Europe Strategic Plan:</a:t>
            </a:r>
            <a:endParaRPr/>
          </a:p>
          <a:p>
            <a:pPr indent="-76200" lvl="0" marL="0" rtl="0" algn="l">
              <a:spcBef>
                <a:spcPts val="0"/>
              </a:spcBef>
              <a:spcAft>
                <a:spcPts val="0"/>
              </a:spcAft>
              <a:buClr>
                <a:srgbClr val="333333"/>
              </a:buClr>
              <a:buSzPts val="1200"/>
              <a:buFont typeface="Arial"/>
              <a:buChar char="•"/>
            </a:pPr>
            <a:r>
              <a:rPr b="1" i="0" lang="en-US">
                <a:solidFill>
                  <a:srgbClr val="333333"/>
                </a:solidFill>
                <a:latin typeface="Arial"/>
                <a:ea typeface="Arial"/>
                <a:cs typeface="Arial"/>
                <a:sym typeface="Arial"/>
              </a:rPr>
              <a:t>Globally attractive, secure and dynamic data-agile economy</a:t>
            </a:r>
            <a:r>
              <a:rPr b="0" i="0" lang="en-US">
                <a:solidFill>
                  <a:srgbClr val="333333"/>
                </a:solidFill>
                <a:latin typeface="Arial"/>
                <a:ea typeface="Arial"/>
                <a:cs typeface="Arial"/>
                <a:sym typeface="Arial"/>
              </a:rPr>
              <a:t>, by developing and enabling the uptake of the next-generation computing and data technologies and infrastructures (including space infrastructure and data), enabling the European single market for data with the corresponding data spaces and a trustworthy artificial intelligence ecosystem.</a:t>
            </a:r>
            <a:endParaRPr/>
          </a:p>
          <a:p>
            <a:pPr indent="0" lvl="0" marL="0" rtl="0" algn="l">
              <a:spcBef>
                <a:spcPts val="0"/>
              </a:spcBef>
              <a:spcAft>
                <a:spcPts val="0"/>
              </a:spcAft>
              <a:buNone/>
            </a:pPr>
            <a:r>
              <a:rPr b="0" i="0" lang="en-US">
                <a:solidFill>
                  <a:srgbClr val="333333"/>
                </a:solidFill>
                <a:latin typeface="Arial"/>
                <a:ea typeface="Arial"/>
                <a:cs typeface="Arial"/>
                <a:sym typeface="Arial"/>
              </a:rPr>
              <a:t>As data becomes the new fuel of the economy and a key asset to address our societal challenges, the EU cannot afford to have the data of its businesses, public sector and citizens stored and exploited largely outside its borders. This is affecting not only our economic performance but also our security, safety and sovereignty.</a:t>
            </a:r>
            <a:endParaRPr/>
          </a:p>
          <a:p>
            <a:pPr indent="0" lvl="0" marL="0" rtl="0" algn="l">
              <a:spcBef>
                <a:spcPts val="0"/>
              </a:spcBef>
              <a:spcAft>
                <a:spcPts val="0"/>
              </a:spcAft>
              <a:buNone/>
            </a:pPr>
            <a:r>
              <a:rPr b="0" i="0" lang="en-US">
                <a:solidFill>
                  <a:srgbClr val="333333"/>
                </a:solidFill>
                <a:latin typeface="Arial"/>
                <a:ea typeface="Arial"/>
                <a:cs typeface="Arial"/>
                <a:sym typeface="Arial"/>
              </a:rPr>
              <a:t>As announced in the EU data strategy (COM(2020) 66), the EU has the means to become the world’s most secure and trustful data hub. For that to happen, an important investment effort in the development of data technologies is needed to support the use, interoperability and analytical exploitation of EU-wide common data spaces targeting essential economic sectors and areas of public interest. The COVID-19 crisis showed how essential it is to master data technologies to address our societal challenges and to incentivize public and private stakeholders to trustfully share data.</a:t>
            </a:r>
            <a:endParaRPr/>
          </a:p>
          <a:p>
            <a:pPr indent="0" lvl="0" marL="0" rtl="0" algn="l">
              <a:spcBef>
                <a:spcPts val="0"/>
              </a:spcBef>
              <a:spcAft>
                <a:spcPts val="0"/>
              </a:spcAft>
              <a:buNone/>
            </a:pPr>
            <a:r>
              <a:rPr b="0" i="0" lang="en-US">
                <a:solidFill>
                  <a:srgbClr val="333333"/>
                </a:solidFill>
                <a:latin typeface="Arial"/>
                <a:ea typeface="Arial"/>
                <a:cs typeface="Arial"/>
                <a:sym typeface="Arial"/>
              </a:rPr>
              <a:t>The investments should cover the necessary data infrastructure and service platforms to enable virtualisation, adaptation of data and meta-data (including standards for data sharing) as well as common analytics tools. Investment in this Destination will reinforce the cloud and data infrastructure supply industry and make data accessible to research, education, businesses and governments across the EU in a way that meets European values and requirements. It will focus on energy-efficient and trustworthy data infrastructures and related services. The EU also needs to swiftly develop generic cloud to edge to IoT technologies, methods, tools and platforms for the support of future hyper-distributed applications in any business/societal sector.</a:t>
            </a:r>
            <a:endParaRPr/>
          </a:p>
          <a:p>
            <a:pPr indent="0" lvl="0" marL="0" rtl="0" algn="l">
              <a:spcBef>
                <a:spcPts val="0"/>
              </a:spcBef>
              <a:spcAft>
                <a:spcPts val="0"/>
              </a:spcAft>
              <a:buNone/>
            </a:pPr>
            <a:r>
              <a:rPr b="0" i="0" lang="en-US">
                <a:solidFill>
                  <a:srgbClr val="333333"/>
                </a:solidFill>
                <a:latin typeface="Arial"/>
                <a:ea typeface="Arial"/>
                <a:cs typeface="Arial"/>
                <a:sym typeface="Arial"/>
              </a:rPr>
              <a:t>Europe’s lead in the data economy also increasingly depends on its capability to autonomously develop key High Performance Computing (HPC) technologies, provide access to world-class supercomputing and data infrastructures, maintain global leadership in HPC applications, and foster the acquisition of HPC skills. This is the purpose of the activities funded by the EuroHPC Joint Undertaking.</a:t>
            </a:r>
            <a:endParaRPr/>
          </a:p>
          <a:p>
            <a:pPr indent="0" lvl="0" marL="0" rtl="0" algn="l">
              <a:spcBef>
                <a:spcPts val="0"/>
              </a:spcBef>
              <a:spcAft>
                <a:spcPts val="0"/>
              </a:spcAft>
              <a:buNone/>
            </a:pPr>
            <a:r>
              <a:rPr b="0" i="0" lang="en-US">
                <a:solidFill>
                  <a:srgbClr val="333333"/>
                </a:solidFill>
                <a:latin typeface="Arial"/>
                <a:ea typeface="Arial"/>
                <a:cs typeface="Arial"/>
                <a:sym typeface="Arial"/>
              </a:rPr>
              <a:t>Investments in this Destination contribute substantially to climate change objectives. Energy efficiency is a key design principle in actions, which will lead to new technologies and solutions that are cornerstones for a sustainable economy and society. These solutions range from environmentally sustainable data operations to balancing loads among centralised clouds and distributed edge computing, from decentralised energy sources to energy-harvesting sensors/devices, etc.</a:t>
            </a:r>
            <a:endParaRPr/>
          </a:p>
          <a:p>
            <a:pPr indent="0" lvl="0" marL="0" rtl="0" algn="l">
              <a:spcBef>
                <a:spcPts val="0"/>
              </a:spcBef>
              <a:spcAft>
                <a:spcPts val="0"/>
              </a:spcAft>
              <a:buNone/>
            </a:pPr>
            <a:r>
              <a:rPr b="0" i="0" lang="en-US">
                <a:solidFill>
                  <a:srgbClr val="333333"/>
                </a:solidFill>
                <a:latin typeface="Arial"/>
                <a:ea typeface="Arial"/>
                <a:cs typeface="Arial"/>
                <a:sym typeface="Arial"/>
              </a:rPr>
              <a:t>Finally, a robust data ecosystem rests as much on the wide, practical availability of top solutions and results, as on the transparency of the research and innovation process. To ensure trustworthiness and wide adoption by user communities for the benefit of society, actions should promote high standards of transparency and openness. Actions should ensure that the processes and outcomes of research and innovation align with the needs, values and expectations of society, in line with Responsible Research and Innovation.</a:t>
            </a:r>
            <a:endParaRPr/>
          </a:p>
          <a:p>
            <a:pPr indent="0" lvl="0" marL="0" rtl="0" algn="l">
              <a:spcBef>
                <a:spcPts val="0"/>
              </a:spcBef>
              <a:spcAft>
                <a:spcPts val="0"/>
              </a:spcAft>
              <a:buNone/>
            </a:pPr>
            <a:r>
              <a:rPr b="0" i="0" lang="en-US">
                <a:solidFill>
                  <a:srgbClr val="333333"/>
                </a:solidFill>
                <a:latin typeface="Arial"/>
                <a:ea typeface="Arial"/>
                <a:cs typeface="Arial"/>
                <a:sym typeface="Arial"/>
              </a:rPr>
              <a:t>This Destination is structured into the following headings, which group topics together with similar outcomes to address a common challenge:</a:t>
            </a:r>
            <a:endParaRPr/>
          </a:p>
          <a:p>
            <a:pPr indent="-76200" lvl="0" marL="0" rtl="0" algn="l">
              <a:spcBef>
                <a:spcPts val="0"/>
              </a:spcBef>
              <a:spcAft>
                <a:spcPts val="0"/>
              </a:spcAft>
              <a:buClr>
                <a:srgbClr val="333333"/>
              </a:buClr>
              <a:buSzPts val="1200"/>
              <a:buFont typeface="Arial"/>
              <a:buChar char="•"/>
            </a:pPr>
            <a:r>
              <a:rPr b="0" i="0" lang="en-US">
                <a:solidFill>
                  <a:srgbClr val="333333"/>
                </a:solidFill>
                <a:latin typeface="Arial"/>
                <a:ea typeface="Arial"/>
                <a:cs typeface="Arial"/>
                <a:sym typeface="Arial"/>
              </a:rPr>
              <a:t>Data sharing and analytics capacity</a:t>
            </a:r>
            <a:endParaRPr/>
          </a:p>
          <a:p>
            <a:pPr indent="0" lvl="0" marL="0" rtl="0" algn="l">
              <a:spcBef>
                <a:spcPts val="0"/>
              </a:spcBef>
              <a:spcAft>
                <a:spcPts val="0"/>
              </a:spcAft>
              <a:buNone/>
            </a:pPr>
            <a:r>
              <a:rPr b="0" i="0" lang="en-US">
                <a:solidFill>
                  <a:srgbClr val="333333"/>
                </a:solidFill>
                <a:latin typeface="Arial"/>
                <a:ea typeface="Arial"/>
                <a:cs typeface="Arial"/>
                <a:sym typeface="Arial"/>
              </a:rPr>
              <a:t>As noted in Europe’s Digital Decade Communication, the ability to process vast volumes data is one of the key enablers for other technological developments, supporting the competitiveness of the EU’s industrial ecosystems. This is also an essential condition for the successful deployment of data spaces in several sectors as announced in the proposal for the 2030 Policy Programme “Path to the Digital Decade”.</a:t>
            </a:r>
            <a:endParaRPr/>
          </a:p>
          <a:p>
            <a:pPr indent="0" lvl="0" marL="0" rtl="0" algn="l">
              <a:spcBef>
                <a:spcPts val="0"/>
              </a:spcBef>
              <a:spcAft>
                <a:spcPts val="0"/>
              </a:spcAft>
              <a:buNone/>
            </a:pPr>
            <a:r>
              <a:rPr b="0" i="0" lang="en-US">
                <a:solidFill>
                  <a:srgbClr val="333333"/>
                </a:solidFill>
                <a:latin typeface="Arial"/>
                <a:ea typeface="Arial"/>
                <a:cs typeface="Arial"/>
                <a:sym typeface="Arial"/>
              </a:rPr>
              <a:t>Data sharing and data interoperability are still at their infancy; few data markets for sharing industrial data exist. In a recent survey[[</a:t>
            </a:r>
            <a:r>
              <a:rPr b="0" i="0" lang="en-US" u="sng" strike="noStrike">
                <a:solidFill>
                  <a:srgbClr val="333333"/>
                </a:solidFill>
                <a:latin typeface="Arial"/>
                <a:ea typeface="Arial"/>
                <a:cs typeface="Arial"/>
                <a:sym typeface="Arial"/>
                <a:hlinkClick r:id="rId2">
                  <a:extLst>
                    <a:ext uri="{A12FA001-AC4F-418D-AE19-62706E023703}">
                      <ahyp:hlinkClr val="tx"/>
                    </a:ext>
                  </a:extLst>
                </a:hlinkClick>
              </a:rPr>
              <a:t>https://ec.europa.eu/digital-single-market/en/news/sme-panel-consultation-b2b-data-sharing</a:t>
            </a:r>
            <a:r>
              <a:rPr b="0" i="0" lang="en-US">
                <a:solidFill>
                  <a:srgbClr val="333333"/>
                </a:solidFill>
                <a:latin typeface="Arial"/>
                <a:ea typeface="Arial"/>
                <a:cs typeface="Arial"/>
                <a:sym typeface="Arial"/>
              </a:rPr>
              <a:t>]], more than 40% of the SMEs interviewed claim they had problems in acquiring data from other companies. The diffusion of platforms for data sharing and the availability of interoperable datasets is one of the key success factors which may help to drive the European data economy and industrial transformation. On the other hand, Europe is developing a strong legal framework for data and is well positioned to exploit data from the public sector. The potential of European industrial data (from digitising industry) creates great synergies to feed European data ecosystems with industrial, personal, and public sector data, to be shared and exploited in full compliance with the ethical and legal framework.</a:t>
            </a:r>
            <a:endParaRPr/>
          </a:p>
          <a:p>
            <a:pPr indent="0" lvl="0" marL="0" rtl="0" algn="l">
              <a:spcBef>
                <a:spcPts val="0"/>
              </a:spcBef>
              <a:spcAft>
                <a:spcPts val="0"/>
              </a:spcAft>
              <a:buNone/>
            </a:pPr>
            <a:r>
              <a:rPr b="0" i="0" lang="en-US">
                <a:solidFill>
                  <a:srgbClr val="333333"/>
                </a:solidFill>
                <a:latin typeface="Arial"/>
                <a:ea typeface="Arial"/>
                <a:cs typeface="Arial"/>
                <a:sym typeface="Arial"/>
              </a:rPr>
              <a:t>In line with the FAIR principles (Findable, Accessible, Interoperable and Reusable), the overall objective is to make Europe the most successful area in the world in terms of data sharing and data re-use while respecting the legal framework relating to security and privacy and fostering collaboration and building on existing initiatives.</a:t>
            </a:r>
            <a:endParaRPr/>
          </a:p>
          <a:p>
            <a:pPr indent="0" lvl="0" marL="0" rtl="0" algn="l">
              <a:spcBef>
                <a:spcPts val="0"/>
              </a:spcBef>
              <a:spcAft>
                <a:spcPts val="0"/>
              </a:spcAft>
              <a:buNone/>
            </a:pPr>
            <a:r>
              <a:rPr b="0" i="0" lang="en-US">
                <a:solidFill>
                  <a:srgbClr val="333333"/>
                </a:solidFill>
                <a:latin typeface="Arial"/>
                <a:ea typeface="Arial"/>
                <a:cs typeface="Arial"/>
                <a:sym typeface="Arial"/>
              </a:rPr>
              <a:t>In parallel, recent developments in sensor networks, cyber-physical systems, and the ubiquity of the Internet of Things (IoT) and Artificial Intelligence (AI) have increased the collection of data (including health care, social media, smart communities, industry, manufacturing, education, construction, agriculture, water management finance/insurance, tourism, education, and more) to an enormous scale (by 2025, 463 exabytes of data will be produced every day in the world). There is significant potential for advances of data analytics at the intersection of many scientific, technology and societal fields (e.g. data mining, AI, complex systems, network science, statistics, natural language understanding, mathematics, particle physics, astronomy, earth observation…), and new methods and approaches are needed along the whole data life-cycle and value chain.</a:t>
            </a:r>
            <a:endParaRPr/>
          </a:p>
          <a:p>
            <a:pPr indent="0" lvl="0" marL="0" rtl="0" algn="l">
              <a:spcBef>
                <a:spcPts val="0"/>
              </a:spcBef>
              <a:spcAft>
                <a:spcPts val="0"/>
              </a:spcAft>
              <a:buNone/>
            </a:pPr>
            <a:r>
              <a:rPr b="0" i="0" lang="en-US">
                <a:solidFill>
                  <a:srgbClr val="333333"/>
                </a:solidFill>
                <a:latin typeface="Arial"/>
                <a:ea typeface="Arial"/>
                <a:cs typeface="Arial"/>
                <a:sym typeface="Arial"/>
              </a:rPr>
              <a:t>The overall objective is to make the EU fully autonomous in processing, combining, modelling and analysing such large amounts of data for efficiently predicting future courses of action with high accuracy and advanced decision-making strategies. The use of natural resources is reduced and waste avoided by making it possible to replace classical experiments by data-driven digital models. The technological achievements under this heading will support the development of responsible and useful AI solutions, built on high-quality and high-value data.</a:t>
            </a:r>
            <a:endParaRPr/>
          </a:p>
          <a:p>
            <a:pPr indent="-76200" lvl="0" marL="0" rtl="0" algn="l">
              <a:spcBef>
                <a:spcPts val="0"/>
              </a:spcBef>
              <a:spcAft>
                <a:spcPts val="0"/>
              </a:spcAft>
              <a:buClr>
                <a:srgbClr val="333333"/>
              </a:buClr>
              <a:buSzPts val="1200"/>
              <a:buFont typeface="Arial"/>
              <a:buChar char="•"/>
            </a:pPr>
            <a:r>
              <a:rPr b="0" i="0" lang="en-US">
                <a:solidFill>
                  <a:srgbClr val="333333"/>
                </a:solidFill>
                <a:latin typeface="Arial"/>
                <a:ea typeface="Arial"/>
                <a:cs typeface="Arial"/>
                <a:sym typeface="Arial"/>
              </a:rPr>
              <a:t>From Cloud to Edge to IoT for European Data</a:t>
            </a:r>
            <a:endParaRPr/>
          </a:p>
          <a:p>
            <a:pPr indent="0" lvl="0" marL="0" rtl="0" algn="l">
              <a:spcBef>
                <a:spcPts val="0"/>
              </a:spcBef>
              <a:spcAft>
                <a:spcPts val="0"/>
              </a:spcAft>
              <a:buNone/>
            </a:pPr>
            <a:r>
              <a:rPr b="0" i="0" lang="en-US">
                <a:solidFill>
                  <a:srgbClr val="333333"/>
                </a:solidFill>
                <a:latin typeface="Arial"/>
                <a:ea typeface="Arial"/>
                <a:cs typeface="Arial"/>
                <a:sym typeface="Arial"/>
              </a:rPr>
              <a:t>Recent intelligence and policy development like the 2030 Digital Decade target of 10.000 climate-neutral edge nodes further confirm the crucial role of next generation Cloud-Edge-IoT in Europe’s technological base. Moreover, they provide significant elements to guide the Research needs and priorities.</a:t>
            </a:r>
            <a:endParaRPr/>
          </a:p>
          <a:p>
            <a:pPr indent="0" lvl="0" marL="0" rtl="0" algn="l">
              <a:spcBef>
                <a:spcPts val="0"/>
              </a:spcBef>
              <a:spcAft>
                <a:spcPts val="0"/>
              </a:spcAft>
              <a:buNone/>
            </a:pPr>
            <a:r>
              <a:rPr b="0" i="0" lang="en-US">
                <a:solidFill>
                  <a:srgbClr val="333333"/>
                </a:solidFill>
                <a:latin typeface="Arial"/>
                <a:ea typeface="Arial"/>
                <a:cs typeface="Arial"/>
                <a:sym typeface="Arial"/>
              </a:rPr>
              <a:t>Today, 80% of the processing and analysis of data takes place in data centres and centralised computing facilities, and 20% in smart connected objects; only 1 European company in 4 use cloud technologies; 75% of the European cloud market is dominated by non-EU players. Considering the pace of development in this area outside of the EU, the implementation of the activities will require R&amp;I instruments with great flexibility, including the support of SMEs and start-ups, to nurture a European ecosystem and deliver swift results.</a:t>
            </a:r>
            <a:endParaRPr/>
          </a:p>
          <a:p>
            <a:pPr indent="0" lvl="0" marL="0" rtl="0" algn="l">
              <a:spcBef>
                <a:spcPts val="0"/>
              </a:spcBef>
              <a:spcAft>
                <a:spcPts val="0"/>
              </a:spcAft>
              <a:buNone/>
            </a:pPr>
            <a:r>
              <a:rPr b="0" i="0" lang="en-US">
                <a:solidFill>
                  <a:srgbClr val="333333"/>
                </a:solidFill>
                <a:latin typeface="Arial"/>
                <a:ea typeface="Arial"/>
                <a:cs typeface="Arial"/>
                <a:sym typeface="Arial"/>
              </a:rPr>
              <a:t>In line with Europe’s data, green and industrial strategies, for capitalising on the paradigm shift to the edge, Europe needs to pool major investments. Focus must be on the development and deployment of the next generation computing components, systems and platforms that enable this transition to a compute continuum with strong capacities at the edge and far edge in an energy efficient and trustworthy manner.</a:t>
            </a:r>
            <a:endParaRPr/>
          </a:p>
          <a:p>
            <a:pPr indent="0" lvl="0" marL="0" rtl="0" algn="l">
              <a:spcBef>
                <a:spcPts val="0"/>
              </a:spcBef>
              <a:spcAft>
                <a:spcPts val="0"/>
              </a:spcAft>
              <a:buNone/>
            </a:pPr>
            <a:r>
              <a:rPr b="0" i="0" lang="en-US">
                <a:solidFill>
                  <a:srgbClr val="333333"/>
                </a:solidFill>
                <a:latin typeface="Arial"/>
                <a:ea typeface="Arial"/>
                <a:cs typeface="Arial"/>
                <a:sym typeface="Arial"/>
              </a:rPr>
              <a:t>The overall objective of the topics in this heading is to establish the European supply and value chains in cloud to edge computing to Internet of Things (IoT) and tactile internet by integrating relevant elements of computing, connectivity, IoT, AI cybersecurity. New cloud/edge technologies with enhanced performance enabled by AI will increase European autonomy in the data economy required to support future hyper-distributed applications.</a:t>
            </a:r>
            <a:endParaRPr/>
          </a:p>
          <a:p>
            <a:pPr indent="0" lvl="0" marL="0" rtl="0" algn="l">
              <a:spcBef>
                <a:spcPts val="0"/>
              </a:spcBef>
              <a:spcAft>
                <a:spcPts val="0"/>
              </a:spcAft>
              <a:buNone/>
            </a:pPr>
            <a:r>
              <a:rPr b="0" i="0" lang="en-US">
                <a:solidFill>
                  <a:srgbClr val="333333"/>
                </a:solidFill>
                <a:latin typeface="Arial"/>
                <a:ea typeface="Arial"/>
                <a:cs typeface="Arial"/>
                <a:sym typeface="Arial"/>
              </a:rPr>
              <a:t>Finally, actions on high-end computing for exascale performance and beyond will be entirely implemented in the Joint Undertaking EuroHPC.</a:t>
            </a:r>
            <a:endParaRPr/>
          </a:p>
          <a:p>
            <a:pPr indent="0" lvl="0" marL="0" rtl="0" algn="l">
              <a:spcBef>
                <a:spcPts val="0"/>
              </a:spcBef>
              <a:spcAft>
                <a:spcPts val="0"/>
              </a:spcAft>
              <a:buNone/>
            </a:pPr>
            <a:r>
              <a:rPr b="0" i="0" lang="en-US">
                <a:solidFill>
                  <a:srgbClr val="333333"/>
                </a:solidFill>
                <a:latin typeface="Arial"/>
                <a:ea typeface="Arial"/>
                <a:cs typeface="Arial"/>
                <a:sym typeface="Arial"/>
              </a:rPr>
              <a:t>The overall objective such actions is to ensure digital autonomy for Europe in key high-end supercomputing technology (hardware and software) and applications, and developing the first exascale supercomputer based predominantly on European technology by 2026.</a:t>
            </a:r>
            <a:endParaRPr/>
          </a:p>
          <a:p>
            <a:pPr indent="0" lvl="0" marL="0" rtl="0" algn="l">
              <a:spcBef>
                <a:spcPts val="0"/>
              </a:spcBef>
              <a:spcAft>
                <a:spcPts val="0"/>
              </a:spcAft>
              <a:buNone/>
            </a:pPr>
            <a:r>
              <a:rPr b="0" i="0" lang="en-US">
                <a:solidFill>
                  <a:srgbClr val="333333"/>
                </a:solidFill>
                <a:latin typeface="Arial"/>
                <a:ea typeface="Arial"/>
                <a:cs typeface="Arial"/>
                <a:sym typeface="Arial"/>
              </a:rPr>
              <a:t>Activities beyond R&amp;I investments will be needed to realise the expected impacts: testing, experimentation, demonstration, and support for take-up using the capacities, infrastructures, and European Digital Innovation Hubs made available under the Digital Europe Programme; large-scale roll-out of innovative new technologies and solutions (e.g. interconnections between High-Performance Computing centres) via the Connecting Europe Facility; further development of skills and competencies via the European Institute of Innovation and Technology, in particular EIT Digital; upscaling of trainings via the European Social Fund +; and use of financial instruments under the InvestEU Fund for further commercialisation of R&amp;I outcomes.</a:t>
            </a:r>
            <a:endParaRPr/>
          </a:p>
          <a:p>
            <a:pPr indent="0" lvl="0" marL="0" rtl="0" algn="l">
              <a:spcBef>
                <a:spcPts val="0"/>
              </a:spcBef>
              <a:spcAft>
                <a:spcPts val="0"/>
              </a:spcAft>
              <a:buNone/>
            </a:pPr>
            <a:r>
              <a:rPr b="1" i="0" lang="en-US">
                <a:solidFill>
                  <a:srgbClr val="333333"/>
                </a:solidFill>
                <a:latin typeface="Arial"/>
                <a:ea typeface="Arial"/>
                <a:cs typeface="Arial"/>
                <a:sym typeface="Arial"/>
              </a:rPr>
              <a:t>Expected impact</a:t>
            </a:r>
            <a:endParaRPr b="0" i="0">
              <a:solidFill>
                <a:srgbClr val="333333"/>
              </a:solidFill>
              <a:latin typeface="Arial"/>
              <a:ea typeface="Arial"/>
              <a:cs typeface="Arial"/>
              <a:sym typeface="Arial"/>
            </a:endParaRPr>
          </a:p>
          <a:p>
            <a:pPr indent="0" lvl="0" marL="0" rtl="0" algn="l">
              <a:spcBef>
                <a:spcPts val="0"/>
              </a:spcBef>
              <a:spcAft>
                <a:spcPts val="0"/>
              </a:spcAft>
              <a:buNone/>
            </a:pPr>
            <a:r>
              <a:rPr b="0" i="0" lang="en-US">
                <a:solidFill>
                  <a:srgbClr val="333333"/>
                </a:solidFill>
                <a:latin typeface="Arial"/>
                <a:ea typeface="Arial"/>
                <a:cs typeface="Arial"/>
                <a:sym typeface="Arial"/>
              </a:rPr>
              <a:t>Proposals for topics under this Destination should set out a credible pathway to contributing to </a:t>
            </a:r>
            <a:r>
              <a:rPr b="1" i="0" lang="en-US">
                <a:solidFill>
                  <a:srgbClr val="333333"/>
                </a:solidFill>
                <a:latin typeface="Arial"/>
                <a:ea typeface="Arial"/>
                <a:cs typeface="Arial"/>
                <a:sym typeface="Arial"/>
              </a:rPr>
              <a:t>world-leading data and computing technologies</a:t>
            </a:r>
            <a:r>
              <a:rPr b="0" i="0" lang="en-US">
                <a:solidFill>
                  <a:srgbClr val="333333"/>
                </a:solidFill>
                <a:latin typeface="Arial"/>
                <a:ea typeface="Arial"/>
                <a:cs typeface="Arial"/>
                <a:sym typeface="Arial"/>
              </a:rPr>
              <a:t>, and more specifically to one or several of the following impacts:</a:t>
            </a:r>
            <a:endParaRPr/>
          </a:p>
          <a:p>
            <a:pPr indent="-76200" lvl="0" marL="0" rtl="0" algn="l">
              <a:spcBef>
                <a:spcPts val="0"/>
              </a:spcBef>
              <a:spcAft>
                <a:spcPts val="0"/>
              </a:spcAft>
              <a:buClr>
                <a:srgbClr val="333333"/>
              </a:buClr>
              <a:buSzPts val="1200"/>
              <a:buFont typeface="Arial"/>
              <a:buChar char="•"/>
            </a:pPr>
            <a:r>
              <a:rPr b="0" i="0" lang="en-US">
                <a:solidFill>
                  <a:srgbClr val="333333"/>
                </a:solidFill>
                <a:latin typeface="Arial"/>
                <a:ea typeface="Arial"/>
                <a:cs typeface="Arial"/>
                <a:sym typeface="Arial"/>
              </a:rPr>
              <a:t>Improved European leadership in the global data economy</a:t>
            </a:r>
            <a:endParaRPr/>
          </a:p>
          <a:p>
            <a:pPr indent="-76200" lvl="0" marL="0" rtl="0" algn="l">
              <a:spcBef>
                <a:spcPts val="0"/>
              </a:spcBef>
              <a:spcAft>
                <a:spcPts val="0"/>
              </a:spcAft>
              <a:buClr>
                <a:srgbClr val="333333"/>
              </a:buClr>
              <a:buSzPts val="1200"/>
              <a:buFont typeface="Arial"/>
              <a:buChar char="•"/>
            </a:pPr>
            <a:r>
              <a:rPr b="0" i="0" lang="en-US">
                <a:solidFill>
                  <a:srgbClr val="333333"/>
                </a:solidFill>
                <a:latin typeface="Arial"/>
                <a:ea typeface="Arial"/>
                <a:cs typeface="Arial"/>
                <a:sym typeface="Arial"/>
              </a:rPr>
              <a:t>Maximised social and economic benefits from the wider and more effective use of data</a:t>
            </a:r>
            <a:endParaRPr/>
          </a:p>
          <a:p>
            <a:pPr indent="0" lvl="0" marL="0" rtl="0" algn="l">
              <a:spcBef>
                <a:spcPts val="0"/>
              </a:spcBef>
              <a:spcAft>
                <a:spcPts val="0"/>
              </a:spcAft>
              <a:buNone/>
            </a:pPr>
            <a:r>
              <a:rPr b="0" i="0" lang="en-US">
                <a:solidFill>
                  <a:srgbClr val="333333"/>
                </a:solidFill>
                <a:latin typeface="Arial"/>
                <a:ea typeface="Arial"/>
                <a:cs typeface="Arial"/>
                <a:sym typeface="Arial"/>
              </a:rPr>
              <a:t>Reinforced Europe’s ability to manage urgent societal challenges (e.g. data for crisis management, digital for clean).</a:t>
            </a:r>
            <a:endParaRPr/>
          </a:p>
          <a:p>
            <a:pPr indent="0" lvl="0" marL="0" rtl="0" algn="l">
              <a:spcBef>
                <a:spcPts val="0"/>
              </a:spcBef>
              <a:spcAft>
                <a:spcPts val="0"/>
              </a:spcAft>
              <a:buNone/>
            </a:pPr>
            <a:r>
              <a:rPr b="1" i="0" lang="en-US">
                <a:solidFill>
                  <a:srgbClr val="333333"/>
                </a:solidFill>
                <a:latin typeface="Arial"/>
                <a:ea typeface="Arial"/>
                <a:cs typeface="Arial"/>
                <a:sym typeface="Arial"/>
              </a:rPr>
              <a:t>Innovation Actions</a:t>
            </a:r>
            <a:r>
              <a:rPr b="0" i="0" lang="en-US">
                <a:solidFill>
                  <a:srgbClr val="333333"/>
                </a:solidFill>
                <a:latin typeface="Arial"/>
                <a:ea typeface="Arial"/>
                <a:cs typeface="Arial"/>
                <a:sym typeface="Arial"/>
              </a:rPr>
              <a:t> — Legal entities established in China are not eligible to participate in Innovation Actions in any capacity. Please refer to the Annex B of the General Annexes of this Work Programme for further details.</a:t>
            </a:r>
            <a:endParaRPr/>
          </a:p>
          <a:p>
            <a:pPr indent="0" lvl="0" marL="0" rtl="0" algn="l">
              <a:spcBef>
                <a:spcPts val="0"/>
              </a:spcBef>
              <a:spcAft>
                <a:spcPts val="0"/>
              </a:spcAft>
              <a:buNone/>
            </a:pPr>
            <a:r>
              <a:t/>
            </a:r>
            <a:endParaRPr/>
          </a:p>
        </p:txBody>
      </p:sp>
      <p:sp>
        <p:nvSpPr>
          <p:cNvPr id="62" name="Google Shape;62;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1" name="Google Shape;71;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Emphasise the benefits or impact of your proposal and/or your value added if you are looking for a consortium in the context of the EC call of your interest. </a:t>
            </a:r>
            <a:endParaRPr/>
          </a:p>
          <a:p>
            <a:pPr indent="0" lvl="0" marL="0" rtl="0" algn="l">
              <a:spcBef>
                <a:spcPts val="0"/>
              </a:spcBef>
              <a:spcAft>
                <a:spcPts val="0"/>
              </a:spcAft>
              <a:buNone/>
            </a:pPr>
            <a:r>
              <a:rPr lang="en-US"/>
              <a:t>Summarise next steps and desidered actions.</a:t>
            </a:r>
            <a:endParaRPr/>
          </a:p>
          <a:p>
            <a:pPr indent="0" lvl="0" marL="0" rtl="0" algn="l">
              <a:spcBef>
                <a:spcPts val="0"/>
              </a:spcBef>
              <a:spcAft>
                <a:spcPts val="0"/>
              </a:spcAft>
              <a:buNone/>
            </a:pPr>
            <a:r>
              <a:t/>
            </a:r>
            <a:endParaRPr/>
          </a:p>
          <a:p>
            <a:pPr indent="0" lvl="0" marL="0" rtl="0" algn="l">
              <a:spcBef>
                <a:spcPts val="0"/>
              </a:spcBef>
              <a:spcAft>
                <a:spcPts val="0"/>
              </a:spcAft>
              <a:buNone/>
            </a:pPr>
            <a:r>
              <a:rPr b="0" i="0" lang="en-US">
                <a:solidFill>
                  <a:srgbClr val="333333"/>
                </a:solidFill>
                <a:latin typeface="Arial"/>
                <a:ea typeface="Arial"/>
                <a:cs typeface="Arial"/>
                <a:sym typeface="Arial"/>
              </a:rPr>
              <a:t>Projects are expected to contribute to the following outcomes:</a:t>
            </a:r>
            <a:endParaRPr/>
          </a:p>
          <a:p>
            <a:pPr indent="-76200" lvl="0" marL="0" rtl="0" algn="l">
              <a:spcBef>
                <a:spcPts val="0"/>
              </a:spcBef>
              <a:spcAft>
                <a:spcPts val="0"/>
              </a:spcAft>
              <a:buClr>
                <a:srgbClr val="333333"/>
              </a:buClr>
              <a:buSzPts val="1200"/>
              <a:buFont typeface="Arial"/>
              <a:buChar char="•"/>
            </a:pPr>
            <a:r>
              <a:rPr b="0" i="0" lang="en-US">
                <a:solidFill>
                  <a:srgbClr val="333333"/>
                </a:solidFill>
                <a:latin typeface="Arial"/>
                <a:ea typeface="Arial"/>
                <a:cs typeface="Arial"/>
                <a:sym typeface="Arial"/>
              </a:rPr>
              <a:t>Implementations of edge paradigms in real environments leading to matured and customised IoT and next generation edge computing technologies for adoption in key applications and sectors.</a:t>
            </a:r>
            <a:endParaRPr/>
          </a:p>
          <a:p>
            <a:pPr indent="-76200" lvl="0" marL="0" rtl="0" algn="l">
              <a:spcBef>
                <a:spcPts val="0"/>
              </a:spcBef>
              <a:spcAft>
                <a:spcPts val="0"/>
              </a:spcAft>
              <a:buClr>
                <a:srgbClr val="333333"/>
              </a:buClr>
              <a:buSzPts val="1200"/>
              <a:buFont typeface="Arial"/>
              <a:buChar char="•"/>
            </a:pPr>
            <a:r>
              <a:rPr b="0" i="0" lang="en-US">
                <a:solidFill>
                  <a:srgbClr val="333333"/>
                </a:solidFill>
                <a:latin typeface="Arial"/>
                <a:ea typeface="Arial"/>
                <a:cs typeface="Arial"/>
                <a:sym typeface="Arial"/>
              </a:rPr>
              <a:t>Paving the way to strategic industrial cooperation in data processing required to support future hyper-distributed applications by building open platforms, agreement on common architectures and standards, critical to establishing a mature European supply chain.</a:t>
            </a:r>
            <a:endParaRPr/>
          </a:p>
          <a:p>
            <a:pPr indent="-76200" lvl="0" marL="0" rtl="0" algn="l">
              <a:spcBef>
                <a:spcPts val="0"/>
              </a:spcBef>
              <a:spcAft>
                <a:spcPts val="0"/>
              </a:spcAft>
              <a:buClr>
                <a:srgbClr val="333333"/>
              </a:buClr>
              <a:buSzPts val="1200"/>
              <a:buFont typeface="Arial"/>
              <a:buChar char="•"/>
            </a:pPr>
            <a:r>
              <a:rPr b="0" i="0" lang="en-US">
                <a:solidFill>
                  <a:srgbClr val="333333"/>
                </a:solidFill>
                <a:latin typeface="Arial"/>
                <a:ea typeface="Arial"/>
                <a:cs typeface="Arial"/>
                <a:sym typeface="Arial"/>
              </a:rPr>
              <a:t>Open platforms underpinning an emerging open edge ecosystem including midcaps, SMEs and start-ups that foster edge solutions, which represent a modular functional spectrum of executable apps and services critical to establishing a mature European supply chain under challenging and extremely competitive market conditions.</a:t>
            </a:r>
            <a:endParaRPr/>
          </a:p>
          <a:p>
            <a:pPr indent="-76200" lvl="0" marL="0" rtl="0" algn="l">
              <a:spcBef>
                <a:spcPts val="0"/>
              </a:spcBef>
              <a:spcAft>
                <a:spcPts val="0"/>
              </a:spcAft>
              <a:buClr>
                <a:srgbClr val="333333"/>
              </a:buClr>
              <a:buSzPts val="1200"/>
              <a:buFont typeface="Arial"/>
              <a:buChar char="•"/>
            </a:pPr>
            <a:r>
              <a:rPr b="0" i="0" lang="en-US">
                <a:solidFill>
                  <a:srgbClr val="333333"/>
                </a:solidFill>
                <a:latin typeface="Arial"/>
                <a:ea typeface="Arial"/>
                <a:cs typeface="Arial"/>
                <a:sym typeface="Arial"/>
              </a:rPr>
              <a:t>Demonstrating cross-domain standardisation and up-scaling of edge infrastructure solutions</a:t>
            </a:r>
            <a:endParaRPr/>
          </a:p>
          <a:p>
            <a:pPr indent="0" lvl="0" marL="0" rtl="0" algn="l">
              <a:spcBef>
                <a:spcPts val="0"/>
              </a:spcBef>
              <a:spcAft>
                <a:spcPts val="0"/>
              </a:spcAft>
              <a:buNone/>
            </a:pPr>
            <a:r>
              <a:rPr b="0" i="0" lang="en-US">
                <a:solidFill>
                  <a:srgbClr val="333333"/>
                </a:solidFill>
                <a:latin typeface="Arial"/>
                <a:ea typeface="Arial"/>
                <a:cs typeface="Arial"/>
                <a:sym typeface="Arial"/>
              </a:rPr>
              <a:t>Scope:Proposals should target up-take and up-scaling of emerging EU-driven smart industrial internet of things and edge computing systems to perform under real life conditions, as to mature particular technologies like meta-operating systems for the IoT and the Edge, cognitive cloud technologies and tools for decentralized intelligence and swarm computing for adoption across key applications and sectors crucial for Europe’s competitiveness and open strategic autonomy.</a:t>
            </a:r>
            <a:endParaRPr/>
          </a:p>
          <a:p>
            <a:pPr indent="0" lvl="0" marL="0" rtl="0" algn="l">
              <a:spcBef>
                <a:spcPts val="0"/>
              </a:spcBef>
              <a:spcAft>
                <a:spcPts val="0"/>
              </a:spcAft>
              <a:buNone/>
            </a:pPr>
            <a:r>
              <a:rPr b="0" i="0" lang="en-US">
                <a:solidFill>
                  <a:srgbClr val="333333"/>
                </a:solidFill>
                <a:latin typeface="Arial"/>
                <a:ea typeface="Arial"/>
                <a:cs typeface="Arial"/>
                <a:sym typeface="Arial"/>
              </a:rPr>
              <a:t>Such systems must be targeted in order to create value in orchestrating multi-tiered data processing with control and automation on the edge, minimizing energy footprint, stimulating multi-sided marketplaces, and fostering open standards for virtualization, interoperability and secure and trusted data sharing between different stakeholders of the value chain – both horizontally and vertically, thereby providing an environment of multi-platform capabilities and preventing lock-in effects for users. Pilots are to implement and demonstrate mature solutions, on technology integration such as sensors, actuators, distributed control, connectivity and edge computing and embedded reasoning to demonstrate security, resilience and autonomy of system with low data processing latency for analytics and AI-inference and decentralised intelligence at the edge. In order to avoid concurrent solutions and fragmented standards and tools, pilots should validate cross-domain interfaces and common standards and foster cross-sector industrial agreements on architectures, design tools and governance. With the cross-domain up-take these pilots will demonstrate shorter development circles, accelerate adoption of edge infrastructure through shared cross-domain usage, especially through the creation of common management tools and standardised edge architectures</a:t>
            </a:r>
            <a:endParaRPr/>
          </a:p>
          <a:p>
            <a:pPr indent="0" lvl="0" marL="0" rtl="0" algn="l">
              <a:spcBef>
                <a:spcPts val="0"/>
              </a:spcBef>
              <a:spcAft>
                <a:spcPts val="0"/>
              </a:spcAft>
              <a:buNone/>
            </a:pPr>
            <a:r>
              <a:rPr b="0" i="0" lang="en-US">
                <a:solidFill>
                  <a:srgbClr val="333333"/>
                </a:solidFill>
                <a:latin typeface="Arial"/>
                <a:ea typeface="Arial"/>
                <a:cs typeface="Arial"/>
                <a:sym typeface="Arial"/>
              </a:rPr>
              <a:t>The objective is the development of systems to become open platforms underpinning an emerging open edge ecosystem including midcaps, SMEs and start-ups that foster edge solutions, which represent a modular functional spectrum of executable apps and services critical to establishing a mature European supply chain under challenging and extremely competitive market conditions</a:t>
            </a:r>
            <a:endParaRPr/>
          </a:p>
          <a:p>
            <a:pPr indent="0" lvl="0" marL="0" rtl="0" algn="l">
              <a:spcBef>
                <a:spcPts val="0"/>
              </a:spcBef>
              <a:spcAft>
                <a:spcPts val="0"/>
              </a:spcAft>
              <a:buNone/>
            </a:pPr>
            <a:r>
              <a:rPr b="0" i="0" lang="en-US">
                <a:solidFill>
                  <a:srgbClr val="333333"/>
                </a:solidFill>
                <a:latin typeface="Arial"/>
                <a:ea typeface="Arial"/>
                <a:cs typeface="Arial"/>
                <a:sym typeface="Arial"/>
              </a:rPr>
              <a:t>Innovation Actions are used to customise, explore the limits, test, optimise and validate emerging European smart IoT and edge computing systems under the constraints of industrial mass-market applications, by taking a system-level approach from hardware of smart devices to operating systems at device and at system level, to middleware and to application software. Pilots are expected to address cross-sector platforms in </a:t>
            </a:r>
            <a:r>
              <a:rPr b="0" i="0" lang="en-US" u="sng">
                <a:solidFill>
                  <a:srgbClr val="333333"/>
                </a:solidFill>
                <a:latin typeface="Arial"/>
                <a:ea typeface="Arial"/>
                <a:cs typeface="Arial"/>
                <a:sym typeface="Arial"/>
              </a:rPr>
              <a:t>more than one</a:t>
            </a:r>
            <a:r>
              <a:rPr b="0" i="0" lang="en-US">
                <a:solidFill>
                  <a:srgbClr val="333333"/>
                </a:solidFill>
                <a:latin typeface="Arial"/>
                <a:ea typeface="Arial"/>
                <a:cs typeface="Arial"/>
                <a:sym typeface="Arial"/>
              </a:rPr>
              <a:t> application domain, which are strategic for European competitiveness such as renewable energy, buildings and electro-mobility, farming and/or industrial automation, including strategic aspects such as condition-monitoring/predictive maintenance and logistics, or other relevant application domains.</a:t>
            </a:r>
            <a:endParaRPr/>
          </a:p>
          <a:p>
            <a:pPr indent="0" lvl="0" marL="0" rtl="0" algn="l">
              <a:spcBef>
                <a:spcPts val="0"/>
              </a:spcBef>
              <a:spcAft>
                <a:spcPts val="0"/>
              </a:spcAft>
              <a:buNone/>
            </a:pPr>
            <a:r>
              <a:rPr b="0" i="0" lang="en-US">
                <a:solidFill>
                  <a:srgbClr val="333333"/>
                </a:solidFill>
                <a:latin typeface="Arial"/>
                <a:ea typeface="Arial"/>
                <a:cs typeface="Arial"/>
                <a:sym typeface="Arial"/>
              </a:rPr>
              <a:t>Pilot projects will contribute to the coherence/cluster work that will be implemented by the CSA called under WP2024-DATA-01-05, supporting the activities defined under ""Horizontal Activities"" below. This requires that they contribute to clustering their results of horizontal nature (interoperability approach, standards, security and governance approaches, validation of emerging business models for an emerging IoT/edge infrastructure and sustainability, methodologies, metrics, etc.). Links to RRF investments towards the next wave of modernization of European infrastructure should be explored.</a:t>
            </a:r>
            <a:endParaRPr/>
          </a:p>
          <a:p>
            <a:pPr indent="0" lvl="0" marL="0" rtl="0" algn="l">
              <a:spcBef>
                <a:spcPts val="0"/>
              </a:spcBef>
              <a:spcAft>
                <a:spcPts val="0"/>
              </a:spcAft>
              <a:buNone/>
            </a:pPr>
            <a:r>
              <a:rPr b="0" i="0" lang="en-US">
                <a:solidFill>
                  <a:srgbClr val="333333"/>
                </a:solidFill>
                <a:latin typeface="Arial"/>
                <a:ea typeface="Arial"/>
                <a:cs typeface="Arial"/>
                <a:sym typeface="Arial"/>
              </a:rPr>
              <a:t>Multidisciplinary research activities should address all the following aspects:</a:t>
            </a:r>
            <a:endParaRPr/>
          </a:p>
          <a:p>
            <a:pPr indent="-76200" lvl="0" marL="0" rtl="0" algn="l">
              <a:spcBef>
                <a:spcPts val="0"/>
              </a:spcBef>
              <a:spcAft>
                <a:spcPts val="0"/>
              </a:spcAft>
              <a:buClr>
                <a:srgbClr val="333333"/>
              </a:buClr>
              <a:buSzPts val="1200"/>
              <a:buFont typeface="Arial"/>
              <a:buChar char="•"/>
            </a:pPr>
            <a:r>
              <a:rPr b="0" i="0" lang="en-US">
                <a:solidFill>
                  <a:srgbClr val="333333"/>
                </a:solidFill>
                <a:latin typeface="Arial"/>
                <a:ea typeface="Arial"/>
                <a:cs typeface="Arial"/>
                <a:sym typeface="Arial"/>
              </a:rPr>
              <a:t>Proposals submitted under this topic should include a business case and exploitation strategy.</a:t>
            </a:r>
            <a:endParaRPr/>
          </a:p>
          <a:p>
            <a:pPr indent="-76200" lvl="0" marL="0" rtl="0" algn="l">
              <a:spcBef>
                <a:spcPts val="0"/>
              </a:spcBef>
              <a:spcAft>
                <a:spcPts val="0"/>
              </a:spcAft>
              <a:buClr>
                <a:srgbClr val="333333"/>
              </a:buClr>
              <a:buSzPts val="1200"/>
              <a:buFont typeface="Arial"/>
              <a:buChar char="•"/>
            </a:pPr>
            <a:r>
              <a:rPr b="0" i="0" lang="en-US">
                <a:solidFill>
                  <a:srgbClr val="333333"/>
                </a:solidFill>
                <a:latin typeface="Arial"/>
                <a:ea typeface="Arial"/>
                <a:cs typeface="Arial"/>
                <a:sym typeface="Arial"/>
              </a:rPr>
              <a:t>Research should build on existing standards or contribute to standardisation. Interoperability for data sharing should be addressed.</a:t>
            </a:r>
            <a:endParaRPr/>
          </a:p>
          <a:p>
            <a:pPr indent="-76200" lvl="0" marL="0" rtl="0" algn="l">
              <a:spcBef>
                <a:spcPts val="0"/>
              </a:spcBef>
              <a:spcAft>
                <a:spcPts val="0"/>
              </a:spcAft>
              <a:buClr>
                <a:srgbClr val="333333"/>
              </a:buClr>
              <a:buSzPts val="1200"/>
              <a:buFont typeface="Arial"/>
              <a:buChar char="•"/>
            </a:pPr>
            <a:r>
              <a:rPr b="0" i="0" lang="en-US">
                <a:solidFill>
                  <a:srgbClr val="333333"/>
                </a:solidFill>
                <a:latin typeface="Arial"/>
                <a:ea typeface="Arial"/>
                <a:cs typeface="Arial"/>
                <a:sym typeface="Arial"/>
              </a:rPr>
              <a:t>Projects should build on or seek collaboration with existing projects and develop synergies with other relevant European, national or regional initiatives, funding programmes and platforms such as KDT JU, GAIA-X, et al.</a:t>
            </a:r>
            <a:endParaRPr/>
          </a:p>
          <a:p>
            <a:pPr indent="0" lvl="0" marL="0" rtl="0" algn="l">
              <a:spcBef>
                <a:spcPts val="0"/>
              </a:spcBef>
              <a:spcAft>
                <a:spcPts val="0"/>
              </a:spcAft>
              <a:buNone/>
            </a:pPr>
            <a:r>
              <a:t/>
            </a:r>
            <a:endParaRPr/>
          </a:p>
        </p:txBody>
      </p:sp>
      <p:sp>
        <p:nvSpPr>
          <p:cNvPr id="72" name="Google Shape;72;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2" name="Google Shape;82;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bg>
      <p:bgPr>
        <a:blipFill>
          <a:blip r:embed="rId2">
            <a:alphaModFix/>
          </a:blip>
          <a:stretch>
            <a:fillRect/>
          </a:stretch>
        </a:blipFill>
      </p:bgPr>
    </p:bg>
    <p:spTree>
      <p:nvGrpSpPr>
        <p:cNvPr id="15" name="Shape 15"/>
        <p:cNvGrpSpPr/>
        <p:nvPr/>
      </p:nvGrpSpPr>
      <p:grpSpPr>
        <a:xfrm>
          <a:off x="0" y="0"/>
          <a:ext cx="0" cy="0"/>
          <a:chOff x="0" y="0"/>
          <a:chExt cx="0" cy="0"/>
        </a:xfrm>
      </p:grpSpPr>
      <p:sp>
        <p:nvSpPr>
          <p:cNvPr id="16" name="Google Shape;16;p7"/>
          <p:cNvSpPr txBox="1"/>
          <p:nvPr>
            <p:ph type="ctrTitle"/>
          </p:nvPr>
        </p:nvSpPr>
        <p:spPr>
          <a:xfrm>
            <a:off x="308919" y="1814342"/>
            <a:ext cx="7129849"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lt1"/>
              </a:buClr>
              <a:buSzPts val="4800"/>
              <a:buFont typeface="Calibri"/>
              <a:buNone/>
              <a:defRPr sz="48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7"/>
          <p:cNvSpPr txBox="1"/>
          <p:nvPr>
            <p:ph idx="1" type="subTitle"/>
          </p:nvPr>
        </p:nvSpPr>
        <p:spPr>
          <a:xfrm>
            <a:off x="308919" y="4451265"/>
            <a:ext cx="7129849"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1680"/>
              <a:buFont typeface="Calibri"/>
              <a:buNone/>
              <a:defRPr sz="2400">
                <a:solidFill>
                  <a:schemeClr val="lt1"/>
                </a:solidFill>
              </a:defRPr>
            </a:lvl1pPr>
            <a:lvl2pPr lvl="1" algn="ctr">
              <a:lnSpc>
                <a:spcPct val="90000"/>
              </a:lnSpc>
              <a:spcBef>
                <a:spcPts val="500"/>
              </a:spcBef>
              <a:spcAft>
                <a:spcPts val="0"/>
              </a:spcAft>
              <a:buClr>
                <a:schemeClr val="dk1"/>
              </a:buClr>
              <a:buSzPts val="1400"/>
              <a:buFont typeface="Calibri"/>
              <a:buNone/>
              <a:defRPr sz="2000"/>
            </a:lvl2pPr>
            <a:lvl3pPr lvl="2" algn="ctr">
              <a:lnSpc>
                <a:spcPct val="90000"/>
              </a:lnSpc>
              <a:spcBef>
                <a:spcPts val="500"/>
              </a:spcBef>
              <a:spcAft>
                <a:spcPts val="0"/>
              </a:spcAft>
              <a:buClr>
                <a:schemeClr val="dk1"/>
              </a:buClr>
              <a:buSzPts val="1260"/>
              <a:buFont typeface="Calibri"/>
              <a:buNone/>
              <a:defRPr sz="1800"/>
            </a:lvl3pPr>
            <a:lvl4pPr lvl="3" algn="ctr">
              <a:lnSpc>
                <a:spcPct val="90000"/>
              </a:lnSpc>
              <a:spcBef>
                <a:spcPts val="500"/>
              </a:spcBef>
              <a:spcAft>
                <a:spcPts val="0"/>
              </a:spcAft>
              <a:buClr>
                <a:schemeClr val="dk1"/>
              </a:buClr>
              <a:buSzPts val="1120"/>
              <a:buFont typeface="Calibri"/>
              <a:buNone/>
              <a:defRPr sz="1600"/>
            </a:lvl4pPr>
            <a:lvl5pPr lvl="4" algn="ctr">
              <a:lnSpc>
                <a:spcPct val="90000"/>
              </a:lnSpc>
              <a:spcBef>
                <a:spcPts val="500"/>
              </a:spcBef>
              <a:spcAft>
                <a:spcPts val="0"/>
              </a:spcAft>
              <a:buClr>
                <a:schemeClr val="dk1"/>
              </a:buClr>
              <a:buSzPts val="1120"/>
              <a:buFont typeface="Calibri"/>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9" name="Shape 19"/>
        <p:cNvGrpSpPr/>
        <p:nvPr/>
      </p:nvGrpSpPr>
      <p:grpSpPr>
        <a:xfrm>
          <a:off x="0" y="0"/>
          <a:ext cx="0" cy="0"/>
          <a:chOff x="0" y="0"/>
          <a:chExt cx="0" cy="0"/>
        </a:xfrm>
      </p:grpSpPr>
      <p:sp>
        <p:nvSpPr>
          <p:cNvPr id="20" name="Google Shape;20;p8"/>
          <p:cNvSpPr txBox="1"/>
          <p:nvPr>
            <p:ph type="title"/>
          </p:nvPr>
        </p:nvSpPr>
        <p:spPr>
          <a:xfrm>
            <a:off x="1517823" y="1365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52728B"/>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08610" lvl="0" marL="457200" algn="l">
              <a:lnSpc>
                <a:spcPct val="90000"/>
              </a:lnSpc>
              <a:spcBef>
                <a:spcPts val="1000"/>
              </a:spcBef>
              <a:spcAft>
                <a:spcPts val="0"/>
              </a:spcAft>
              <a:buClr>
                <a:schemeClr val="dk1"/>
              </a:buClr>
              <a:buSzPts val="1260"/>
              <a:buChar char="•"/>
              <a:defRPr/>
            </a:lvl1pPr>
            <a:lvl2pPr indent="-308610" lvl="1" marL="914400" algn="l">
              <a:lnSpc>
                <a:spcPct val="90000"/>
              </a:lnSpc>
              <a:spcBef>
                <a:spcPts val="500"/>
              </a:spcBef>
              <a:spcAft>
                <a:spcPts val="0"/>
              </a:spcAft>
              <a:buClr>
                <a:schemeClr val="dk1"/>
              </a:buClr>
              <a:buSzPts val="1260"/>
              <a:buChar char="•"/>
              <a:defRPr/>
            </a:lvl2pPr>
            <a:lvl3pPr indent="-308610" lvl="2" marL="1371600" algn="l">
              <a:lnSpc>
                <a:spcPct val="90000"/>
              </a:lnSpc>
              <a:spcBef>
                <a:spcPts val="500"/>
              </a:spcBef>
              <a:spcAft>
                <a:spcPts val="0"/>
              </a:spcAft>
              <a:buClr>
                <a:schemeClr val="dk1"/>
              </a:buClr>
              <a:buSzPts val="1260"/>
              <a:buChar char="•"/>
              <a:defRPr/>
            </a:lvl3pPr>
            <a:lvl4pPr indent="-308610" lvl="3" marL="1828800" algn="l">
              <a:lnSpc>
                <a:spcPct val="90000"/>
              </a:lnSpc>
              <a:spcBef>
                <a:spcPts val="500"/>
              </a:spcBef>
              <a:spcAft>
                <a:spcPts val="0"/>
              </a:spcAft>
              <a:buClr>
                <a:schemeClr val="dk1"/>
              </a:buClr>
              <a:buSzPts val="1260"/>
              <a:buChar char="•"/>
              <a:defRPr/>
            </a:lvl4pPr>
            <a:lvl5pPr indent="-308610" lvl="4" marL="2286000" algn="l">
              <a:lnSpc>
                <a:spcPct val="90000"/>
              </a:lnSpc>
              <a:spcBef>
                <a:spcPts val="500"/>
              </a:spcBef>
              <a:spcAft>
                <a:spcPts val="0"/>
              </a:spcAft>
              <a:buClr>
                <a:schemeClr val="dk1"/>
              </a:buClr>
              <a:buSzPts val="126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2" name="Google Shape;22;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clusion">
  <p:cSld name="Conclusion">
    <p:bg>
      <p:bgPr>
        <a:blipFill>
          <a:blip r:embed="rId2">
            <a:alphaModFix/>
          </a:blip>
          <a:stretch>
            <a:fillRect/>
          </a:stretch>
        </a:blipFill>
      </p:bgPr>
    </p:bg>
    <p:spTree>
      <p:nvGrpSpPr>
        <p:cNvPr id="25" name="Shape 25"/>
        <p:cNvGrpSpPr/>
        <p:nvPr/>
      </p:nvGrpSpPr>
      <p:grpSpPr>
        <a:xfrm>
          <a:off x="0" y="0"/>
          <a:ext cx="0" cy="0"/>
          <a:chOff x="0" y="0"/>
          <a:chExt cx="0" cy="0"/>
        </a:xfrm>
      </p:grpSpPr>
      <p:sp>
        <p:nvSpPr>
          <p:cNvPr id="26" name="Google Shape;26;p9"/>
          <p:cNvSpPr txBox="1"/>
          <p:nvPr>
            <p:ph type="ctrTitle"/>
          </p:nvPr>
        </p:nvSpPr>
        <p:spPr>
          <a:xfrm>
            <a:off x="308919" y="1814342"/>
            <a:ext cx="7129849"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lt1"/>
              </a:buClr>
              <a:buSzPts val="4800"/>
              <a:buFont typeface="Calibri"/>
              <a:buNone/>
              <a:defRPr sz="48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8" name="Shape 28"/>
        <p:cNvGrpSpPr/>
        <p:nvPr/>
      </p:nvGrpSpPr>
      <p:grpSpPr>
        <a:xfrm>
          <a:off x="0" y="0"/>
          <a:ext cx="0" cy="0"/>
          <a:chOff x="0" y="0"/>
          <a:chExt cx="0" cy="0"/>
        </a:xfrm>
      </p:grpSpPr>
      <p:sp>
        <p:nvSpPr>
          <p:cNvPr id="29" name="Google Shape;29;p10"/>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52728B"/>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 name="Google Shape;30;p10"/>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1680"/>
              <a:buFont typeface="Calibri"/>
              <a:buNone/>
              <a:defRPr sz="2400">
                <a:solidFill>
                  <a:srgbClr val="888888"/>
                </a:solidFill>
              </a:defRPr>
            </a:lvl1pPr>
            <a:lvl2pPr indent="-228600" lvl="1" marL="914400" algn="l">
              <a:lnSpc>
                <a:spcPct val="90000"/>
              </a:lnSpc>
              <a:spcBef>
                <a:spcPts val="500"/>
              </a:spcBef>
              <a:spcAft>
                <a:spcPts val="0"/>
              </a:spcAft>
              <a:buClr>
                <a:srgbClr val="888888"/>
              </a:buClr>
              <a:buSzPts val="1400"/>
              <a:buFont typeface="Calibri"/>
              <a:buNone/>
              <a:defRPr sz="2000">
                <a:solidFill>
                  <a:srgbClr val="888888"/>
                </a:solidFill>
              </a:defRPr>
            </a:lvl2pPr>
            <a:lvl3pPr indent="-228600" lvl="2" marL="1371600" algn="l">
              <a:lnSpc>
                <a:spcPct val="90000"/>
              </a:lnSpc>
              <a:spcBef>
                <a:spcPts val="500"/>
              </a:spcBef>
              <a:spcAft>
                <a:spcPts val="0"/>
              </a:spcAft>
              <a:buClr>
                <a:srgbClr val="888888"/>
              </a:buClr>
              <a:buSzPts val="1260"/>
              <a:buFont typeface="Calibri"/>
              <a:buNone/>
              <a:defRPr sz="1800">
                <a:solidFill>
                  <a:srgbClr val="888888"/>
                </a:solidFill>
              </a:defRPr>
            </a:lvl3pPr>
            <a:lvl4pPr indent="-228600" lvl="3" marL="1828800" algn="l">
              <a:lnSpc>
                <a:spcPct val="90000"/>
              </a:lnSpc>
              <a:spcBef>
                <a:spcPts val="500"/>
              </a:spcBef>
              <a:spcAft>
                <a:spcPts val="0"/>
              </a:spcAft>
              <a:buClr>
                <a:srgbClr val="888888"/>
              </a:buClr>
              <a:buSzPts val="1120"/>
              <a:buFont typeface="Calibri"/>
              <a:buNone/>
              <a:defRPr sz="1600">
                <a:solidFill>
                  <a:srgbClr val="888888"/>
                </a:solidFill>
              </a:defRPr>
            </a:lvl4pPr>
            <a:lvl5pPr indent="-228600" lvl="4" marL="2286000" algn="l">
              <a:lnSpc>
                <a:spcPct val="90000"/>
              </a:lnSpc>
              <a:spcBef>
                <a:spcPts val="500"/>
              </a:spcBef>
              <a:spcAft>
                <a:spcPts val="0"/>
              </a:spcAft>
              <a:buClr>
                <a:srgbClr val="888888"/>
              </a:buClr>
              <a:buSzPts val="1120"/>
              <a:buFont typeface="Calibri"/>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1" name="Google Shape;31;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4" name="Shape 34"/>
        <p:cNvGrpSpPr/>
        <p:nvPr/>
      </p:nvGrpSpPr>
      <p:grpSpPr>
        <a:xfrm>
          <a:off x="0" y="0"/>
          <a:ext cx="0" cy="0"/>
          <a:chOff x="0" y="0"/>
          <a:chExt cx="0" cy="0"/>
        </a:xfrm>
      </p:grpSpPr>
      <p:sp>
        <p:nvSpPr>
          <p:cNvPr id="35" name="Google Shape;35;p11"/>
          <p:cNvSpPr txBox="1"/>
          <p:nvPr>
            <p:ph type="title"/>
          </p:nvPr>
        </p:nvSpPr>
        <p:spPr>
          <a:xfrm>
            <a:off x="1517823" y="1365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52728B"/>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9" name="Shape 39"/>
        <p:cNvGrpSpPr/>
        <p:nvPr/>
      </p:nvGrpSpPr>
      <p:grpSpPr>
        <a:xfrm>
          <a:off x="0" y="0"/>
          <a:ext cx="0" cy="0"/>
          <a:chOff x="0" y="0"/>
          <a:chExt cx="0" cy="0"/>
        </a:xfrm>
      </p:grpSpPr>
      <p:sp>
        <p:nvSpPr>
          <p:cNvPr id="40" name="Google Shape;40;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6"/>
          <p:cNvSpPr txBox="1"/>
          <p:nvPr>
            <p:ph type="title"/>
          </p:nvPr>
        </p:nvSpPr>
        <p:spPr>
          <a:xfrm>
            <a:off x="1517823" y="1365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rgbClr val="52728B"/>
              </a:buClr>
              <a:buSzPts val="4000"/>
              <a:buFont typeface="Calibri"/>
              <a:buNone/>
              <a:defRPr b="0" i="0" sz="4000" u="none" cap="none" strike="noStrike">
                <a:solidFill>
                  <a:srgbClr val="52728B"/>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53060" lvl="0" marL="457200" marR="0" rtl="0" algn="l">
              <a:lnSpc>
                <a:spcPct val="90000"/>
              </a:lnSpc>
              <a:spcBef>
                <a:spcPts val="1000"/>
              </a:spcBef>
              <a:spcAft>
                <a:spcPts val="0"/>
              </a:spcAft>
              <a:buClr>
                <a:schemeClr val="dk1"/>
              </a:buClr>
              <a:buSzPts val="1960"/>
              <a:buFont typeface="Calibri"/>
              <a:buChar char="•"/>
              <a:defRPr b="0" i="0" sz="2800" u="none" cap="none" strike="noStrike">
                <a:solidFill>
                  <a:schemeClr val="dk1"/>
                </a:solidFill>
                <a:latin typeface="Calibri"/>
                <a:ea typeface="Calibri"/>
                <a:cs typeface="Calibri"/>
                <a:sym typeface="Calibri"/>
              </a:defRPr>
            </a:lvl1pPr>
            <a:lvl2pPr indent="-335280" lvl="1" marL="914400" marR="0" rtl="0" algn="l">
              <a:lnSpc>
                <a:spcPct val="90000"/>
              </a:lnSpc>
              <a:spcBef>
                <a:spcPts val="500"/>
              </a:spcBef>
              <a:spcAft>
                <a:spcPts val="0"/>
              </a:spcAft>
              <a:buClr>
                <a:schemeClr val="dk1"/>
              </a:buClr>
              <a:buSzPts val="1680"/>
              <a:buFont typeface="Calibri"/>
              <a:buChar char="•"/>
              <a:defRPr b="0" i="0" sz="2400" u="none" cap="none" strike="noStrike">
                <a:solidFill>
                  <a:schemeClr val="dk1"/>
                </a:solidFill>
                <a:latin typeface="Calibri"/>
                <a:ea typeface="Calibri"/>
                <a:cs typeface="Calibri"/>
                <a:sym typeface="Calibri"/>
              </a:defRPr>
            </a:lvl2pPr>
            <a:lvl3pPr indent="-317500" lvl="2" marL="1371600" marR="0" rtl="0" algn="l">
              <a:lnSpc>
                <a:spcPct val="90000"/>
              </a:lnSpc>
              <a:spcBef>
                <a:spcPts val="500"/>
              </a:spcBef>
              <a:spcAft>
                <a:spcPts val="0"/>
              </a:spcAft>
              <a:buClr>
                <a:schemeClr val="dk1"/>
              </a:buClr>
              <a:buSzPts val="1400"/>
              <a:buFont typeface="Calibri"/>
              <a:buChar char="•"/>
              <a:defRPr b="0" i="0" sz="2000" u="none" cap="none" strike="noStrike">
                <a:solidFill>
                  <a:schemeClr val="dk1"/>
                </a:solidFill>
                <a:latin typeface="Calibri"/>
                <a:ea typeface="Calibri"/>
                <a:cs typeface="Calibri"/>
                <a:sym typeface="Calibri"/>
              </a:defRPr>
            </a:lvl3pPr>
            <a:lvl4pPr indent="-308610" lvl="3" marL="1828800" marR="0" rtl="0" algn="l">
              <a:lnSpc>
                <a:spcPct val="90000"/>
              </a:lnSpc>
              <a:spcBef>
                <a:spcPts val="500"/>
              </a:spcBef>
              <a:spcAft>
                <a:spcPts val="0"/>
              </a:spcAft>
              <a:buClr>
                <a:schemeClr val="dk1"/>
              </a:buClr>
              <a:buSzPts val="1260"/>
              <a:buFont typeface="Calibri"/>
              <a:buChar char="•"/>
              <a:defRPr b="0" i="0" sz="1800" u="none" cap="none" strike="noStrike">
                <a:solidFill>
                  <a:schemeClr val="dk1"/>
                </a:solidFill>
                <a:latin typeface="Calibri"/>
                <a:ea typeface="Calibri"/>
                <a:cs typeface="Calibri"/>
                <a:sym typeface="Calibri"/>
              </a:defRPr>
            </a:lvl4pPr>
            <a:lvl5pPr indent="-308610" lvl="4" marL="2286000" marR="0" rtl="0" algn="l">
              <a:lnSpc>
                <a:spcPct val="90000"/>
              </a:lnSpc>
              <a:spcBef>
                <a:spcPts val="500"/>
              </a:spcBef>
              <a:spcAft>
                <a:spcPts val="0"/>
              </a:spcAft>
              <a:buClr>
                <a:schemeClr val="dk1"/>
              </a:buClr>
              <a:buSzPts val="1260"/>
              <a:buFont typeface="Calibri"/>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chemeClr val="lt1"/>
                </a:solidFill>
                <a:latin typeface="Calibri"/>
                <a:ea typeface="Calibri"/>
                <a:cs typeface="Calibri"/>
                <a:sym typeface="Calibri"/>
              </a:defRPr>
            </a:lvl1pPr>
            <a:lvl2pPr indent="0" lvl="1" marL="0" marR="0" rtl="0" algn="r">
              <a:spcBef>
                <a:spcPts val="0"/>
              </a:spcBef>
              <a:buNone/>
              <a:defRPr b="0" i="0" sz="1200" u="none" cap="none" strike="noStrike">
                <a:solidFill>
                  <a:schemeClr val="lt1"/>
                </a:solidFill>
                <a:latin typeface="Calibri"/>
                <a:ea typeface="Calibri"/>
                <a:cs typeface="Calibri"/>
                <a:sym typeface="Calibri"/>
              </a:defRPr>
            </a:lvl2pPr>
            <a:lvl3pPr indent="0" lvl="2" marL="0" marR="0" rtl="0" algn="r">
              <a:spcBef>
                <a:spcPts val="0"/>
              </a:spcBef>
              <a:buNone/>
              <a:defRPr b="0" i="0" sz="1200" u="none" cap="none" strike="noStrike">
                <a:solidFill>
                  <a:schemeClr val="lt1"/>
                </a:solidFill>
                <a:latin typeface="Calibri"/>
                <a:ea typeface="Calibri"/>
                <a:cs typeface="Calibri"/>
                <a:sym typeface="Calibri"/>
              </a:defRPr>
            </a:lvl3pPr>
            <a:lvl4pPr indent="0" lvl="3" marL="0" marR="0" rtl="0" algn="r">
              <a:spcBef>
                <a:spcPts val="0"/>
              </a:spcBef>
              <a:buNone/>
              <a:defRPr b="0" i="0" sz="1200" u="none" cap="none" strike="noStrike">
                <a:solidFill>
                  <a:schemeClr val="lt1"/>
                </a:solidFill>
                <a:latin typeface="Calibri"/>
                <a:ea typeface="Calibri"/>
                <a:cs typeface="Calibri"/>
                <a:sym typeface="Calibri"/>
              </a:defRPr>
            </a:lvl4pPr>
            <a:lvl5pPr indent="0" lvl="4" marL="0" marR="0" rtl="0" algn="r">
              <a:spcBef>
                <a:spcPts val="0"/>
              </a:spcBef>
              <a:buNone/>
              <a:defRPr b="0" i="0" sz="1200" u="none" cap="none" strike="noStrike">
                <a:solidFill>
                  <a:schemeClr val="lt1"/>
                </a:solidFill>
                <a:latin typeface="Calibri"/>
                <a:ea typeface="Calibri"/>
                <a:cs typeface="Calibri"/>
                <a:sym typeface="Calibri"/>
              </a:defRPr>
            </a:lvl5pPr>
            <a:lvl6pPr indent="0" lvl="5" marL="0" marR="0" rtl="0" algn="r">
              <a:spcBef>
                <a:spcPts val="0"/>
              </a:spcBef>
              <a:buNone/>
              <a:defRPr b="0" i="0" sz="1200" u="none" cap="none" strike="noStrike">
                <a:solidFill>
                  <a:schemeClr val="lt1"/>
                </a:solidFill>
                <a:latin typeface="Calibri"/>
                <a:ea typeface="Calibri"/>
                <a:cs typeface="Calibri"/>
                <a:sym typeface="Calibri"/>
              </a:defRPr>
            </a:lvl6pPr>
            <a:lvl7pPr indent="0" lvl="6" marL="0" marR="0" rtl="0" algn="r">
              <a:spcBef>
                <a:spcPts val="0"/>
              </a:spcBef>
              <a:buNone/>
              <a:defRPr b="0" i="0" sz="1200" u="none" cap="none" strike="noStrike">
                <a:solidFill>
                  <a:schemeClr val="lt1"/>
                </a:solidFill>
                <a:latin typeface="Calibri"/>
                <a:ea typeface="Calibri"/>
                <a:cs typeface="Calibri"/>
                <a:sym typeface="Calibri"/>
              </a:defRPr>
            </a:lvl7pPr>
            <a:lvl8pPr indent="0" lvl="7" marL="0" marR="0" rtl="0" algn="r">
              <a:spcBef>
                <a:spcPts val="0"/>
              </a:spcBef>
              <a:buNone/>
              <a:defRPr b="0" i="0" sz="1200" u="none" cap="none" strike="noStrike">
                <a:solidFill>
                  <a:schemeClr val="lt1"/>
                </a:solidFill>
                <a:latin typeface="Calibri"/>
                <a:ea typeface="Calibri"/>
                <a:cs typeface="Calibri"/>
                <a:sym typeface="Calibri"/>
              </a:defRPr>
            </a:lvl8pPr>
            <a:lvl9pPr indent="0" lvl="8" marL="0" marR="0" rtl="0" algn="r">
              <a:spcBef>
                <a:spcPts val="0"/>
              </a:spcBef>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 name="Shape 47"/>
        <p:cNvGrpSpPr/>
        <p:nvPr/>
      </p:nvGrpSpPr>
      <p:grpSpPr>
        <a:xfrm>
          <a:off x="0" y="0"/>
          <a:ext cx="0" cy="0"/>
          <a:chOff x="0" y="0"/>
          <a:chExt cx="0" cy="0"/>
        </a:xfrm>
      </p:grpSpPr>
      <p:sp>
        <p:nvSpPr>
          <p:cNvPr id="48" name="Google Shape;48;p1"/>
          <p:cNvSpPr txBox="1"/>
          <p:nvPr>
            <p:ph type="ctrTitle"/>
          </p:nvPr>
        </p:nvSpPr>
        <p:spPr>
          <a:xfrm>
            <a:off x="308919" y="1814342"/>
            <a:ext cx="7129849" cy="2387600"/>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lt1"/>
              </a:buClr>
              <a:buSzPct val="100000"/>
              <a:buFont typeface="Calibri"/>
              <a:buNone/>
            </a:pPr>
            <a:r>
              <a:rPr lang="en-US"/>
              <a:t>Digital Public Infrastructure for European Data Leadership, Autonomy, and Trust</a:t>
            </a:r>
            <a:endParaRPr/>
          </a:p>
        </p:txBody>
      </p:sp>
      <p:sp>
        <p:nvSpPr>
          <p:cNvPr id="49" name="Google Shape;49;p1"/>
          <p:cNvSpPr txBox="1"/>
          <p:nvPr>
            <p:ph idx="1" type="subTitle"/>
          </p:nvPr>
        </p:nvSpPr>
        <p:spPr>
          <a:xfrm>
            <a:off x="308919" y="4451265"/>
            <a:ext cx="7129849"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lt1"/>
              </a:buClr>
              <a:buSzPts val="1680"/>
              <a:buFont typeface="Calibri"/>
              <a:buNone/>
            </a:pPr>
            <a:r>
              <a:rPr lang="en-US"/>
              <a:t>Harm Jan Arendshorst</a:t>
            </a:r>
            <a:endParaRPr/>
          </a:p>
          <a:p>
            <a:pPr indent="0" lvl="0" marL="0" rtl="0" algn="ctr">
              <a:lnSpc>
                <a:spcPct val="90000"/>
              </a:lnSpc>
              <a:spcBef>
                <a:spcPts val="1000"/>
              </a:spcBef>
              <a:spcAft>
                <a:spcPts val="0"/>
              </a:spcAft>
              <a:buClr>
                <a:schemeClr val="lt1"/>
              </a:buClr>
              <a:buSzPts val="1680"/>
              <a:buFont typeface="Calibri"/>
              <a:buNone/>
            </a:pPr>
            <a:r>
              <a:rPr lang="en-US"/>
              <a:t>iLabs Technologies b.v.</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2"/>
          <p:cNvSpPr txBox="1"/>
          <p:nvPr>
            <p:ph type="title"/>
          </p:nvPr>
        </p:nvSpPr>
        <p:spPr>
          <a:xfrm>
            <a:off x="1517823" y="1365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52728B"/>
              </a:buClr>
              <a:buSzPts val="4000"/>
              <a:buFont typeface="Calibri"/>
              <a:buNone/>
            </a:pPr>
            <a:r>
              <a:rPr lang="en-US"/>
              <a:t>Introduction</a:t>
            </a:r>
            <a:endParaRPr/>
          </a:p>
        </p:txBody>
      </p:sp>
      <p:sp>
        <p:nvSpPr>
          <p:cNvPr id="55" name="Google Shape;55;p2"/>
          <p:cNvSpPr txBox="1"/>
          <p:nvPr>
            <p:ph idx="1" type="body"/>
          </p:nvPr>
        </p:nvSpPr>
        <p:spPr>
          <a:xfrm>
            <a:off x="838200" y="1825625"/>
            <a:ext cx="11353800" cy="4351338"/>
          </a:xfrm>
          <a:prstGeom prst="rect">
            <a:avLst/>
          </a:prstGeom>
          <a:noFill/>
          <a:ln>
            <a:noFill/>
          </a:ln>
        </p:spPr>
        <p:txBody>
          <a:bodyPr anchorCtr="0" anchor="t" bIns="45700" lIns="91425" spcFirstLastPara="1" rIns="91425" wrap="square" tIns="45700">
            <a:normAutofit fontScale="92500" lnSpcReduction="20000"/>
          </a:bodyPr>
          <a:lstStyle/>
          <a:p>
            <a:pPr indent="-228600" lvl="0" marL="228600" rtl="0" algn="l">
              <a:lnSpc>
                <a:spcPct val="90000"/>
              </a:lnSpc>
              <a:spcBef>
                <a:spcPts val="0"/>
              </a:spcBef>
              <a:spcAft>
                <a:spcPts val="0"/>
              </a:spcAft>
              <a:buClr>
                <a:schemeClr val="dk1"/>
              </a:buClr>
              <a:buSzPct val="70000"/>
              <a:buFont typeface="Calibri"/>
              <a:buChar char="•"/>
            </a:pPr>
            <a:r>
              <a:rPr lang="en-US"/>
              <a:t>Harm Jan Arendshorst is the Founder, CEO of iLabs in The Netherlands, recognized as expert in Digital Identity Wallets, IoT Security and Interoperability. Key Highlights:</a:t>
            </a:r>
            <a:endParaRPr/>
          </a:p>
          <a:p>
            <a:pPr indent="-228600" lvl="1" marL="685800" rtl="0" algn="l">
              <a:lnSpc>
                <a:spcPct val="90000"/>
              </a:lnSpc>
              <a:spcBef>
                <a:spcPts val="500"/>
              </a:spcBef>
              <a:spcAft>
                <a:spcPts val="0"/>
              </a:spcAft>
              <a:buClr>
                <a:schemeClr val="dk1"/>
              </a:buClr>
              <a:buSzPct val="70000"/>
              <a:buFont typeface="Calibri"/>
              <a:buChar char="•"/>
            </a:pPr>
            <a:r>
              <a:rPr lang="en-US" sz="2600"/>
              <a:t>building an open innovation testbed for Airport Operations in ERDF funded Airport Technology Lab (ATL)( project of Rotterdam The Hague Innovation Airport </a:t>
            </a:r>
            <a:endParaRPr/>
          </a:p>
          <a:p>
            <a:pPr indent="-228600" lvl="1" marL="685800" rtl="0" algn="l">
              <a:lnSpc>
                <a:spcPct val="90000"/>
              </a:lnSpc>
              <a:spcBef>
                <a:spcPts val="500"/>
              </a:spcBef>
              <a:spcAft>
                <a:spcPts val="0"/>
              </a:spcAft>
              <a:buClr>
                <a:schemeClr val="dk1"/>
              </a:buClr>
              <a:buSzPct val="70000"/>
              <a:buFont typeface="Calibri"/>
              <a:buChar char="•"/>
            </a:pPr>
            <a:r>
              <a:rPr lang="en-US" sz="2600"/>
              <a:t>Building on open-source interoperability testbed for Digital Identity Wallets and Biometric Onboarding with European Commission Interoperability Testbed (ITSB) for Verifiable Credentials and Selective Disclosure now brought under the Linux Foundation - Open Wallet Foundation</a:t>
            </a:r>
            <a:endParaRPr/>
          </a:p>
          <a:p>
            <a:pPr indent="-228600" lvl="1" marL="685800" rtl="0" algn="l">
              <a:lnSpc>
                <a:spcPct val="90000"/>
              </a:lnSpc>
              <a:spcBef>
                <a:spcPts val="500"/>
              </a:spcBef>
              <a:spcAft>
                <a:spcPts val="0"/>
              </a:spcAft>
              <a:buClr>
                <a:schemeClr val="dk1"/>
              </a:buClr>
              <a:buSzPct val="70000"/>
              <a:buFont typeface="Calibri"/>
              <a:buChar char="•"/>
            </a:pPr>
            <a:r>
              <a:rPr lang="en-US" sz="2600"/>
              <a:t>Defining and developing an open source Digital Identity Connector for Data Spaces with International Data Space Alliance (IDSA) to work together on the ECLIPSE project.</a:t>
            </a:r>
            <a:endParaRPr sz="2600"/>
          </a:p>
          <a:p>
            <a:pPr indent="-228600" lvl="1" marL="685800" rtl="0" algn="l">
              <a:lnSpc>
                <a:spcPct val="90000"/>
              </a:lnSpc>
              <a:spcBef>
                <a:spcPts val="500"/>
              </a:spcBef>
              <a:spcAft>
                <a:spcPts val="0"/>
              </a:spcAft>
              <a:buClr>
                <a:schemeClr val="dk1"/>
              </a:buClr>
              <a:buSzPct val="70000"/>
              <a:buFont typeface="Calibri"/>
              <a:buChar char="•"/>
            </a:pPr>
            <a:r>
              <a:rPr lang="en-US" sz="2800"/>
              <a:t>Succesfully worked for ETSI on the IoT security &amp; Semantic Interoperability standards and guidelines</a:t>
            </a:r>
            <a:endParaRPr/>
          </a:p>
        </p:txBody>
      </p:sp>
      <p:sp>
        <p:nvSpPr>
          <p:cNvPr id="56" name="Google Shape;56;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24/11/2023</a:t>
            </a:r>
            <a:endParaRPr/>
          </a:p>
        </p:txBody>
      </p:sp>
      <p:sp>
        <p:nvSpPr>
          <p:cNvPr id="57" name="Google Shape;57;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t/>
            </a:r>
            <a:endParaRPr/>
          </a:p>
        </p:txBody>
      </p:sp>
      <p:sp>
        <p:nvSpPr>
          <p:cNvPr id="58" name="Google Shape;58;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3"/>
          <p:cNvSpPr txBox="1"/>
          <p:nvPr>
            <p:ph type="title"/>
          </p:nvPr>
        </p:nvSpPr>
        <p:spPr>
          <a:xfrm>
            <a:off x="1517823" y="1365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52728B"/>
              </a:buClr>
              <a:buSzPts val="4000"/>
              <a:buFont typeface="Arial"/>
              <a:buNone/>
            </a:pPr>
            <a:r>
              <a:rPr b="1" i="0" lang="en-US">
                <a:latin typeface="Arial"/>
                <a:ea typeface="Arial"/>
                <a:cs typeface="Arial"/>
                <a:sym typeface="Arial"/>
              </a:rPr>
              <a:t>Digital Public Infrastructure for European Data Leadership, Autonomy, and Trust</a:t>
            </a:r>
            <a:endParaRPr/>
          </a:p>
        </p:txBody>
      </p:sp>
      <p:sp>
        <p:nvSpPr>
          <p:cNvPr id="65" name="Google Shape;65;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lnSpcReduction="10000"/>
          </a:bodyPr>
          <a:lstStyle/>
          <a:p>
            <a:pPr indent="-228600" lvl="0" marL="228600" rtl="0" algn="l">
              <a:lnSpc>
                <a:spcPct val="90000"/>
              </a:lnSpc>
              <a:spcBef>
                <a:spcPts val="0"/>
              </a:spcBef>
              <a:spcAft>
                <a:spcPts val="0"/>
              </a:spcAft>
              <a:buClr>
                <a:srgbClr val="333333"/>
              </a:buClr>
              <a:buSzPts val="1960"/>
              <a:buFont typeface="Arial"/>
              <a:buChar char="•"/>
            </a:pPr>
            <a:r>
              <a:rPr b="0" i="0" lang="en-US">
                <a:solidFill>
                  <a:srgbClr val="333333"/>
                </a:solidFill>
                <a:latin typeface="Arial"/>
                <a:ea typeface="Arial"/>
                <a:cs typeface="Arial"/>
                <a:sym typeface="Arial"/>
              </a:rPr>
              <a:t>HORIZON-CL4-2024-DATA-01-03 - HORIZON-IA HORIZON</a:t>
            </a:r>
            <a:endParaRPr/>
          </a:p>
          <a:p>
            <a:pPr indent="-228600" lvl="0" marL="228600" rtl="0" algn="l">
              <a:lnSpc>
                <a:spcPct val="90000"/>
              </a:lnSpc>
              <a:spcBef>
                <a:spcPts val="1000"/>
              </a:spcBef>
              <a:spcAft>
                <a:spcPts val="0"/>
              </a:spcAft>
              <a:buClr>
                <a:schemeClr val="dk1"/>
              </a:buClr>
              <a:buSzPts val="1960"/>
              <a:buFont typeface="Calibri"/>
              <a:buChar char="•"/>
            </a:pPr>
            <a:r>
              <a:rPr lang="en-US"/>
              <a:t>Digital Public</a:t>
            </a:r>
            <a:endParaRPr/>
          </a:p>
          <a:p>
            <a:pPr indent="-228600" lvl="0" marL="228600" rtl="0" algn="l">
              <a:lnSpc>
                <a:spcPct val="90000"/>
              </a:lnSpc>
              <a:spcBef>
                <a:spcPts val="1000"/>
              </a:spcBef>
              <a:spcAft>
                <a:spcPts val="0"/>
              </a:spcAft>
              <a:buClr>
                <a:schemeClr val="dk1"/>
              </a:buClr>
              <a:buSzPts val="1960"/>
              <a:buFont typeface="Calibri"/>
              <a:buChar char="•"/>
            </a:pPr>
            <a:r>
              <a:rPr lang="en-US"/>
              <a:t>We are looking for partners from existing Digital Innovation Hubs</a:t>
            </a:r>
            <a:endParaRPr/>
          </a:p>
          <a:p>
            <a:pPr indent="-228600" lvl="1" marL="685800" rtl="0" algn="l">
              <a:lnSpc>
                <a:spcPct val="90000"/>
              </a:lnSpc>
              <a:spcBef>
                <a:spcPts val="500"/>
              </a:spcBef>
              <a:spcAft>
                <a:spcPts val="0"/>
              </a:spcAft>
              <a:buClr>
                <a:schemeClr val="dk1"/>
              </a:buClr>
              <a:buSzPts val="1680"/>
              <a:buFont typeface="Calibri"/>
              <a:buChar char="•"/>
            </a:pPr>
            <a:r>
              <a:rPr lang="en-US"/>
              <a:t>Public Sector Organisations</a:t>
            </a:r>
            <a:endParaRPr/>
          </a:p>
          <a:p>
            <a:pPr indent="-228600" lvl="1" marL="685800" rtl="0" algn="l">
              <a:lnSpc>
                <a:spcPct val="90000"/>
              </a:lnSpc>
              <a:spcBef>
                <a:spcPts val="500"/>
              </a:spcBef>
              <a:spcAft>
                <a:spcPts val="0"/>
              </a:spcAft>
              <a:buClr>
                <a:schemeClr val="dk1"/>
              </a:buClr>
              <a:buSzPts val="1680"/>
              <a:buFont typeface="Calibri"/>
              <a:buChar char="•"/>
            </a:pPr>
            <a:r>
              <a:rPr lang="en-US"/>
              <a:t>NGO’s</a:t>
            </a:r>
            <a:endParaRPr/>
          </a:p>
          <a:p>
            <a:pPr indent="-228600" lvl="1" marL="685800" rtl="0" algn="l">
              <a:lnSpc>
                <a:spcPct val="90000"/>
              </a:lnSpc>
              <a:spcBef>
                <a:spcPts val="500"/>
              </a:spcBef>
              <a:spcAft>
                <a:spcPts val="0"/>
              </a:spcAft>
              <a:buClr>
                <a:schemeClr val="dk1"/>
              </a:buClr>
              <a:buSzPts val="1680"/>
              <a:buFont typeface="Calibri"/>
              <a:buChar char="•"/>
            </a:pPr>
            <a:r>
              <a:rPr lang="en-US"/>
              <a:t>European Innovation Hubs</a:t>
            </a:r>
            <a:endParaRPr/>
          </a:p>
          <a:p>
            <a:pPr indent="-228600" lvl="1" marL="685800" rtl="0" algn="l">
              <a:lnSpc>
                <a:spcPct val="90000"/>
              </a:lnSpc>
              <a:spcBef>
                <a:spcPts val="500"/>
              </a:spcBef>
              <a:spcAft>
                <a:spcPts val="0"/>
              </a:spcAft>
              <a:buClr>
                <a:schemeClr val="dk1"/>
              </a:buClr>
              <a:buSzPts val="1680"/>
              <a:buFont typeface="Calibri"/>
              <a:buChar char="•"/>
            </a:pPr>
            <a:r>
              <a:rPr lang="en-US"/>
              <a:t>Data Space Organisations</a:t>
            </a:r>
            <a:endParaRPr/>
          </a:p>
          <a:p>
            <a:pPr indent="-228600" lvl="1" marL="685800" rtl="0" algn="l">
              <a:lnSpc>
                <a:spcPct val="90000"/>
              </a:lnSpc>
              <a:spcBef>
                <a:spcPts val="500"/>
              </a:spcBef>
              <a:spcAft>
                <a:spcPts val="0"/>
              </a:spcAft>
              <a:buClr>
                <a:schemeClr val="dk1"/>
              </a:buClr>
              <a:buSzPts val="1680"/>
              <a:buFont typeface="Calibri"/>
              <a:buChar char="•"/>
            </a:pPr>
            <a:r>
              <a:rPr lang="en-US"/>
              <a:t>Open Source Communities</a:t>
            </a:r>
            <a:endParaRPr/>
          </a:p>
          <a:p>
            <a:pPr indent="-228600" lvl="1" marL="685800" rtl="0" algn="l">
              <a:lnSpc>
                <a:spcPct val="90000"/>
              </a:lnSpc>
              <a:spcBef>
                <a:spcPts val="500"/>
              </a:spcBef>
              <a:spcAft>
                <a:spcPts val="0"/>
              </a:spcAft>
              <a:buClr>
                <a:schemeClr val="dk1"/>
              </a:buClr>
              <a:buSzPts val="1680"/>
              <a:buFont typeface="Calibri"/>
              <a:buChar char="•"/>
            </a:pPr>
            <a:r>
              <a:rPr lang="en-US"/>
              <a:t>Research Institutes</a:t>
            </a:r>
            <a:endParaRPr/>
          </a:p>
          <a:p>
            <a:pPr indent="-228600" lvl="1" marL="685800" rtl="0" algn="l">
              <a:lnSpc>
                <a:spcPct val="90000"/>
              </a:lnSpc>
              <a:spcBef>
                <a:spcPts val="500"/>
              </a:spcBef>
              <a:spcAft>
                <a:spcPts val="0"/>
              </a:spcAft>
              <a:buClr>
                <a:schemeClr val="dk1"/>
              </a:buClr>
              <a:buSzPts val="1680"/>
              <a:buFont typeface="Calibri"/>
              <a:buChar char="•"/>
            </a:pPr>
            <a:r>
              <a:rPr lang="en-US"/>
              <a:t>AI Experts</a:t>
            </a:r>
            <a:br>
              <a:rPr lang="en-US"/>
            </a:br>
            <a:endParaRPr/>
          </a:p>
        </p:txBody>
      </p:sp>
      <p:sp>
        <p:nvSpPr>
          <p:cNvPr id="66" name="Google Shape;66;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24/11/2023</a:t>
            </a:r>
            <a:endParaRPr/>
          </a:p>
        </p:txBody>
      </p:sp>
      <p:sp>
        <p:nvSpPr>
          <p:cNvPr id="67" name="Google Shape;67;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t/>
            </a:r>
            <a:endParaRPr/>
          </a:p>
        </p:txBody>
      </p:sp>
      <p:sp>
        <p:nvSpPr>
          <p:cNvPr id="68" name="Google Shape;68;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4"/>
          <p:cNvSpPr txBox="1"/>
          <p:nvPr>
            <p:ph type="title"/>
          </p:nvPr>
        </p:nvSpPr>
        <p:spPr>
          <a:xfrm>
            <a:off x="1517823" y="1365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52728B"/>
              </a:buClr>
              <a:buSzPts val="4000"/>
              <a:buFont typeface="Calibri"/>
              <a:buNone/>
            </a:pPr>
            <a:r>
              <a:rPr lang="en-US"/>
              <a:t>Impact and next steps</a:t>
            </a:r>
            <a:endParaRPr/>
          </a:p>
        </p:txBody>
      </p:sp>
      <p:sp>
        <p:nvSpPr>
          <p:cNvPr id="75" name="Google Shape;75;p4"/>
          <p:cNvSpPr txBox="1"/>
          <p:nvPr>
            <p:ph idx="1" type="body"/>
          </p:nvPr>
        </p:nvSpPr>
        <p:spPr>
          <a:xfrm>
            <a:off x="1517823" y="1146167"/>
            <a:ext cx="10515600" cy="4954286"/>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1120"/>
              <a:buFont typeface="Calibri"/>
              <a:buChar char="•"/>
            </a:pPr>
            <a:r>
              <a:rPr b="1" lang="en-US" sz="1600"/>
              <a:t>Enhanced European Leadership in </a:t>
            </a:r>
            <a:r>
              <a:rPr lang="en-US" sz="1400">
                <a:latin typeface="Arial"/>
                <a:ea typeface="Arial"/>
                <a:cs typeface="Arial"/>
                <a:sym typeface="Arial"/>
              </a:rPr>
              <a:t>the G</a:t>
            </a:r>
            <a:r>
              <a:rPr b="1" lang="en-US" sz="1600"/>
              <a:t>lobal Data Economy:</a:t>
            </a:r>
            <a:endParaRPr/>
          </a:p>
          <a:p>
            <a:pPr indent="-228600" lvl="1" marL="685800" rtl="0" algn="l">
              <a:lnSpc>
                <a:spcPct val="90000"/>
              </a:lnSpc>
              <a:spcBef>
                <a:spcPts val="500"/>
              </a:spcBef>
              <a:spcAft>
                <a:spcPts val="0"/>
              </a:spcAft>
              <a:buClr>
                <a:schemeClr val="dk1"/>
              </a:buClr>
              <a:buSzPts val="980"/>
              <a:buFont typeface="Arial"/>
              <a:buChar char="•"/>
            </a:pPr>
            <a:r>
              <a:rPr b="1" lang="en-US" sz="1400">
                <a:latin typeface="Arial"/>
                <a:ea typeface="Arial"/>
                <a:cs typeface="Arial"/>
                <a:sym typeface="Arial"/>
              </a:rPr>
              <a:t>Strategic Autonomy: </a:t>
            </a:r>
            <a:r>
              <a:rPr lang="en-US" sz="1400">
                <a:latin typeface="Arial"/>
                <a:ea typeface="Arial"/>
                <a:cs typeface="Arial"/>
                <a:sym typeface="Arial"/>
              </a:rPr>
              <a:t>This project drives Europe toward open strategic autonomy by leading the development of crucial digital technologies, positioning Europe at the forefront of the global data economy.</a:t>
            </a:r>
            <a:endParaRPr/>
          </a:p>
          <a:p>
            <a:pPr indent="-228600" lvl="1" marL="685800" rtl="0" algn="l">
              <a:lnSpc>
                <a:spcPct val="90000"/>
              </a:lnSpc>
              <a:spcBef>
                <a:spcPts val="500"/>
              </a:spcBef>
              <a:spcAft>
                <a:spcPts val="0"/>
              </a:spcAft>
              <a:buClr>
                <a:schemeClr val="dk1"/>
              </a:buClr>
              <a:buSzPts val="980"/>
              <a:buFont typeface="Arial"/>
              <a:buChar char="•"/>
            </a:pPr>
            <a:r>
              <a:rPr b="1" lang="en-US" sz="1400">
                <a:latin typeface="Arial"/>
                <a:ea typeface="Arial"/>
                <a:cs typeface="Arial"/>
                <a:sym typeface="Arial"/>
              </a:rPr>
              <a:t>Secure Data Hub</a:t>
            </a:r>
            <a:r>
              <a:rPr lang="en-US" sz="1600"/>
              <a:t>: </a:t>
            </a:r>
            <a:r>
              <a:rPr lang="en-US" sz="1400">
                <a:latin typeface="Arial"/>
                <a:ea typeface="Arial"/>
                <a:cs typeface="Arial"/>
                <a:sym typeface="Arial"/>
              </a:rPr>
              <a:t>Aligned with the EU data strategy, the project aims to establish Europe as the world's most secure data hub, fostering a trusted environment for data sharing within European borders.</a:t>
            </a:r>
            <a:endParaRPr sz="1600"/>
          </a:p>
          <a:p>
            <a:pPr indent="-228600" lvl="1" marL="685800" rtl="0" algn="l">
              <a:lnSpc>
                <a:spcPct val="90000"/>
              </a:lnSpc>
              <a:spcBef>
                <a:spcPts val="500"/>
              </a:spcBef>
              <a:spcAft>
                <a:spcPts val="0"/>
              </a:spcAft>
              <a:buClr>
                <a:schemeClr val="dk1"/>
              </a:buClr>
              <a:buSzPts val="980"/>
              <a:buFont typeface="Arial"/>
              <a:buChar char="•"/>
            </a:pPr>
            <a:r>
              <a:rPr b="1" lang="en-US" sz="1400">
                <a:latin typeface="Arial"/>
                <a:ea typeface="Arial"/>
                <a:cs typeface="Arial"/>
                <a:sym typeface="Arial"/>
              </a:rPr>
              <a:t>Common Data Spaces: </a:t>
            </a:r>
            <a:r>
              <a:rPr lang="en-US" sz="1400">
                <a:latin typeface="Arial"/>
                <a:ea typeface="Arial"/>
                <a:cs typeface="Arial"/>
                <a:sym typeface="Arial"/>
              </a:rPr>
              <a:t>Focused on creating data infrastructure and platforms, the project cultivates Digital Commons, reinforcing data accessibility for research, education, businesses, and governments across the EU.</a:t>
            </a:r>
            <a:endParaRPr/>
          </a:p>
          <a:p>
            <a:pPr indent="-228600" lvl="0" marL="228600" rtl="0" algn="l">
              <a:lnSpc>
                <a:spcPct val="90000"/>
              </a:lnSpc>
              <a:spcBef>
                <a:spcPts val="1000"/>
              </a:spcBef>
              <a:spcAft>
                <a:spcPts val="0"/>
              </a:spcAft>
              <a:buClr>
                <a:schemeClr val="dk1"/>
              </a:buClr>
              <a:buSzPts val="1120"/>
              <a:buFont typeface="Calibri"/>
              <a:buChar char="•"/>
            </a:pPr>
            <a:r>
              <a:rPr b="1" lang="en-US" sz="1600"/>
              <a:t>Maximizing Social and Economic Benefits:</a:t>
            </a:r>
            <a:endParaRPr/>
          </a:p>
          <a:p>
            <a:pPr indent="-228600" lvl="1" marL="685800" rtl="0" algn="l">
              <a:lnSpc>
                <a:spcPct val="90000"/>
              </a:lnSpc>
              <a:spcBef>
                <a:spcPts val="500"/>
              </a:spcBef>
              <a:spcAft>
                <a:spcPts val="0"/>
              </a:spcAft>
              <a:buClr>
                <a:schemeClr val="dk1"/>
              </a:buClr>
              <a:buSzPts val="980"/>
              <a:buFont typeface="Arial"/>
              <a:buChar char="•"/>
            </a:pPr>
            <a:r>
              <a:rPr b="1" i="0" lang="en-US" sz="1400">
                <a:latin typeface="Arial"/>
                <a:ea typeface="Arial"/>
                <a:cs typeface="Arial"/>
                <a:sym typeface="Arial"/>
              </a:rPr>
              <a:t>Digital Trust and Commons:</a:t>
            </a:r>
            <a:r>
              <a:rPr b="0" i="0" lang="en-US" sz="1400">
                <a:latin typeface="Arial"/>
                <a:ea typeface="Arial"/>
                <a:cs typeface="Arial"/>
                <a:sym typeface="Arial"/>
              </a:rPr>
              <a:t> </a:t>
            </a:r>
            <a:r>
              <a:rPr lang="en-US" sz="1400">
                <a:latin typeface="Arial"/>
                <a:ea typeface="Arial"/>
                <a:cs typeface="Arial"/>
                <a:sym typeface="Arial"/>
              </a:rPr>
              <a:t>Addressing data challenges, the project supports the European data economy while fostering Digital Trust and a shared Digital Commons, stimulating collaboration and economic growth.</a:t>
            </a:r>
            <a:endParaRPr/>
          </a:p>
          <a:p>
            <a:pPr indent="-228600" lvl="1" marL="685800" rtl="0" algn="l">
              <a:lnSpc>
                <a:spcPct val="90000"/>
              </a:lnSpc>
              <a:spcBef>
                <a:spcPts val="500"/>
              </a:spcBef>
              <a:spcAft>
                <a:spcPts val="0"/>
              </a:spcAft>
              <a:buClr>
                <a:schemeClr val="dk1"/>
              </a:buClr>
              <a:buSzPts val="980"/>
              <a:buFont typeface="Arial"/>
              <a:buChar char="•"/>
            </a:pPr>
            <a:r>
              <a:rPr b="1" i="0" lang="en-US" sz="1400">
                <a:latin typeface="Arial"/>
                <a:ea typeface="Arial"/>
                <a:cs typeface="Arial"/>
                <a:sym typeface="Arial"/>
              </a:rPr>
              <a:t>Digital Decade Objectives:</a:t>
            </a:r>
            <a:r>
              <a:rPr b="0" i="0" lang="en-US" sz="1400">
                <a:latin typeface="Arial"/>
                <a:ea typeface="Arial"/>
                <a:cs typeface="Arial"/>
                <a:sym typeface="Arial"/>
              </a:rPr>
              <a:t> In line with Europe’s Digital Decade Communication, the project enhances data processing capacities, maximizing benefits across diverse sectors and contributing to the development of a shared Digital Commons.</a:t>
            </a:r>
            <a:endParaRPr/>
          </a:p>
          <a:p>
            <a:pPr indent="-228600" lvl="0" marL="228600" rtl="0" algn="l">
              <a:lnSpc>
                <a:spcPct val="90000"/>
              </a:lnSpc>
              <a:spcBef>
                <a:spcPts val="1000"/>
              </a:spcBef>
              <a:spcAft>
                <a:spcPts val="0"/>
              </a:spcAft>
              <a:buClr>
                <a:schemeClr val="dk1"/>
              </a:buClr>
              <a:buSzPts val="1120"/>
              <a:buFont typeface="Calibri"/>
              <a:buChar char="•"/>
            </a:pPr>
            <a:r>
              <a:rPr b="1" lang="en-US" sz="1600"/>
              <a:t>Strengthening Societal Resilience:</a:t>
            </a:r>
            <a:endParaRPr/>
          </a:p>
          <a:p>
            <a:pPr indent="-228600" lvl="1" marL="685800" rtl="0" algn="l">
              <a:lnSpc>
                <a:spcPct val="90000"/>
              </a:lnSpc>
              <a:spcBef>
                <a:spcPts val="500"/>
              </a:spcBef>
              <a:spcAft>
                <a:spcPts val="0"/>
              </a:spcAft>
              <a:buClr>
                <a:schemeClr val="dk1"/>
              </a:buClr>
              <a:buSzPts val="980"/>
              <a:buFont typeface="Arial"/>
              <a:buChar char="•"/>
            </a:pPr>
            <a:r>
              <a:rPr b="1" lang="en-US" sz="1400">
                <a:latin typeface="Arial"/>
                <a:ea typeface="Arial"/>
                <a:cs typeface="Arial"/>
                <a:sym typeface="Arial"/>
              </a:rPr>
              <a:t>Data for Crisis Management: </a:t>
            </a:r>
            <a:r>
              <a:rPr lang="en-US" sz="1400">
                <a:latin typeface="Arial"/>
                <a:ea typeface="Arial"/>
                <a:cs typeface="Arial"/>
                <a:sym typeface="Arial"/>
              </a:rPr>
              <a:t>Dedicated to mastering data technologies, the project ensures efficient crisis management by incentivizing stakeholders to trustfully share data for societal benefit.</a:t>
            </a:r>
            <a:endParaRPr/>
          </a:p>
          <a:p>
            <a:pPr indent="-228600" lvl="1" marL="685800" rtl="0" algn="l">
              <a:lnSpc>
                <a:spcPct val="90000"/>
              </a:lnSpc>
              <a:spcBef>
                <a:spcPts val="500"/>
              </a:spcBef>
              <a:spcAft>
                <a:spcPts val="0"/>
              </a:spcAft>
              <a:buClr>
                <a:schemeClr val="dk1"/>
              </a:buClr>
              <a:buSzPts val="980"/>
              <a:buFont typeface="Arial"/>
              <a:buChar char="•"/>
            </a:pPr>
            <a:r>
              <a:rPr b="1" lang="en-US" sz="1400">
                <a:latin typeface="Arial"/>
                <a:ea typeface="Arial"/>
                <a:cs typeface="Arial"/>
                <a:sym typeface="Arial"/>
              </a:rPr>
              <a:t>Digital for Green Transition</a:t>
            </a:r>
            <a:r>
              <a:rPr b="1" lang="en-US" sz="1600"/>
              <a:t>: </a:t>
            </a:r>
            <a:r>
              <a:rPr lang="en-US" sz="1400">
                <a:latin typeface="Arial"/>
                <a:ea typeface="Arial"/>
                <a:cs typeface="Arial"/>
                <a:sym typeface="Arial"/>
              </a:rPr>
              <a:t>Aligned with Europe's green strategies, the project actively contributes to a sustainable economy and society, reinforcing Digital Trust and Commons principles.</a:t>
            </a:r>
            <a:endParaRPr sz="1600"/>
          </a:p>
        </p:txBody>
      </p:sp>
      <p:sp>
        <p:nvSpPr>
          <p:cNvPr id="76" name="Google Shape;76;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24/11/2023</a:t>
            </a:r>
            <a:endParaRPr/>
          </a:p>
        </p:txBody>
      </p:sp>
      <p:sp>
        <p:nvSpPr>
          <p:cNvPr id="77" name="Google Shape;77;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t/>
            </a:r>
            <a:endParaRPr/>
          </a:p>
        </p:txBody>
      </p:sp>
      <p:sp>
        <p:nvSpPr>
          <p:cNvPr id="78" name="Google Shape;78;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79" name="Google Shape;79;p4"/>
          <p:cNvSpPr/>
          <p:nvPr/>
        </p:nvSpPr>
        <p:spPr>
          <a:xfrm>
            <a:off x="838200" y="5529532"/>
            <a:ext cx="6442494" cy="570921"/>
          </a:xfrm>
          <a:prstGeom prst="rect">
            <a:avLst/>
          </a:prstGeom>
          <a:solidFill>
            <a:schemeClr val="accent1"/>
          </a:solidFill>
          <a:ln cap="flat" cmpd="sng" w="12700">
            <a:solidFill>
              <a:srgbClr val="1C305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chemeClr val="lt1"/>
                </a:solidFill>
                <a:latin typeface="Calibri"/>
                <a:ea typeface="Calibri"/>
                <a:cs typeface="Calibri"/>
                <a:sym typeface="Calibri"/>
              </a:rPr>
              <a:t>Next Steps: Define Scope and Consortium</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5"/>
          <p:cNvSpPr txBox="1"/>
          <p:nvPr>
            <p:ph type="ctrTitle"/>
          </p:nvPr>
        </p:nvSpPr>
        <p:spPr>
          <a:xfrm>
            <a:off x="308919" y="1814342"/>
            <a:ext cx="7129849"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lt1"/>
              </a:buClr>
              <a:buSzPts val="4800"/>
              <a:buFont typeface="Calibri"/>
              <a:buNone/>
            </a:pPr>
            <a:r>
              <a:t/>
            </a:r>
            <a:endParaRPr/>
          </a:p>
        </p:txBody>
      </p:sp>
      <p:sp>
        <p:nvSpPr>
          <p:cNvPr id="85" name="Google Shape;85;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t/>
            </a:r>
            <a:endParaRPr/>
          </a:p>
        </p:txBody>
      </p:sp>
      <p:sp>
        <p:nvSpPr>
          <p:cNvPr id="86" name="Google Shape;86;p5"/>
          <p:cNvSpPr txBox="1"/>
          <p:nvPr>
            <p:ph idx="4294967295" type="dt"/>
          </p:nvPr>
        </p:nvSpPr>
        <p:spPr>
          <a:xfrm>
            <a:off x="0" y="6356350"/>
            <a:ext cx="2743200"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24/11/2023</a:t>
            </a:r>
            <a:endParaRPr/>
          </a:p>
        </p:txBody>
      </p:sp>
    </p:spTree>
  </p:cSld>
  <p:clrMapOvr>
    <a:masterClrMapping/>
  </p:clrMapOvr>
</p:sld>
</file>

<file path=ppt/theme/theme1.xml><?xml version="1.0" encoding="utf-8"?>
<a:theme xmlns:a="http://schemas.openxmlformats.org/drawingml/2006/main" xmlns:r="http://schemas.openxmlformats.org/officeDocument/2006/relationships" name="Default">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2023-11-02T09:35:46Z</dcterms:created>
  <dc:creator>Utente di Microsoft Office</dc:creator>
</cp:coreProperties>
</file>