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13716000" cx="24384000"/>
  <p:notesSz cx="6858000" cy="9144000"/>
  <p:embeddedFontLst>
    <p:embeddedFont>
      <p:font typeface="Raleway"/>
      <p:regular r:id="rId9"/>
      <p:bold r:id="rId10"/>
      <p:italic r:id="rId11"/>
      <p:boldItalic r:id="rId12"/>
    </p:embeddedFont>
    <p:embeddedFont>
      <p:font typeface="Montserrat"/>
      <p:bold r:id="rId13"/>
      <p:boldItalic r:id="rId14"/>
    </p:embeddedFon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720">
          <p15:clr>
            <a:srgbClr val="A4A3A4"/>
          </p15:clr>
        </p15:guide>
        <p15:guide id="2" pos="5184">
          <p15:clr>
            <a:srgbClr val="A4A3A4"/>
          </p15:clr>
        </p15:guide>
        <p15:guide id="3" orient="horz" pos="2232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grWQmmNqiT/Q5DNkr2MXYhpTVX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720" orient="horz"/>
        <p:guide pos="5184"/>
        <p:guide pos="223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aleway-italic.fntdata"/><Relationship Id="rId10" Type="http://schemas.openxmlformats.org/officeDocument/2006/relationships/font" Target="fonts/Raleway-bold.fntdata"/><Relationship Id="rId13" Type="http://schemas.openxmlformats.org/officeDocument/2006/relationships/font" Target="fonts/Montserrat-bold.fntdata"/><Relationship Id="rId12" Type="http://schemas.openxmlformats.org/officeDocument/2006/relationships/font" Target="fonts/Raleway-boldItalic.fntdata"/><Relationship Id="rId15" Type="http://schemas.openxmlformats.org/officeDocument/2006/relationships/font" Target="fonts/HelveticaNeue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19" Type="http://customschemas.google.com/relationships/presentationmetadata" Target="metadata"/><Relationship Id="rId18" Type="http://schemas.openxmlformats.org/officeDocument/2006/relationships/font" Target="fonts/HelveticaNeue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leway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ster" type="tx">
  <p:cSld name="TITLE_AND_BODY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5"/>
          <p:cNvSpPr/>
          <p:nvPr>
            <p:ph idx="2" type="pic"/>
          </p:nvPr>
        </p:nvSpPr>
        <p:spPr>
          <a:xfrm>
            <a:off x="635000" y="357187"/>
            <a:ext cx="23114000" cy="130016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">
  <p:cSld name="Mast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>
            <p:ph idx="2" type="pic"/>
          </p:nvPr>
        </p:nvSpPr>
        <p:spPr>
          <a:xfrm>
            <a:off x="635000" y="357187"/>
            <a:ext cx="23114000" cy="13001626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12192000" y="634999"/>
            <a:ext cx="11557000" cy="12446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1270000" rotWithShape="0" dir="8100000" dist="6350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b="1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b="1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b="1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  <a:defRPr b="1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2857590" y="4988207"/>
            <a:ext cx="20828001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b="0" i="0" sz="7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b="0" i="0" sz="7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b="0" i="0" sz="7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b="0" i="0" sz="7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b="0" i="0" sz="7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b="0" i="0" sz="7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b="0" i="0" sz="7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b="0" i="0" sz="7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b="0" i="0" sz="7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22" Type="http://schemas.openxmlformats.org/officeDocument/2006/relationships/image" Target="../media/image33.png"/><Relationship Id="rId21" Type="http://schemas.openxmlformats.org/officeDocument/2006/relationships/image" Target="../media/image21.png"/><Relationship Id="rId24" Type="http://schemas.openxmlformats.org/officeDocument/2006/relationships/image" Target="../media/image26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jpg"/><Relationship Id="rId4" Type="http://schemas.openxmlformats.org/officeDocument/2006/relationships/image" Target="../media/image20.png"/><Relationship Id="rId9" Type="http://schemas.openxmlformats.org/officeDocument/2006/relationships/image" Target="../media/image9.png"/><Relationship Id="rId26" Type="http://schemas.openxmlformats.org/officeDocument/2006/relationships/image" Target="../media/image22.png"/><Relationship Id="rId25" Type="http://schemas.openxmlformats.org/officeDocument/2006/relationships/image" Target="../media/image17.png"/><Relationship Id="rId28" Type="http://schemas.openxmlformats.org/officeDocument/2006/relationships/image" Target="../media/image29.png"/><Relationship Id="rId27" Type="http://schemas.openxmlformats.org/officeDocument/2006/relationships/image" Target="../media/image32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29" Type="http://schemas.openxmlformats.org/officeDocument/2006/relationships/image" Target="../media/image27.png"/><Relationship Id="rId7" Type="http://schemas.openxmlformats.org/officeDocument/2006/relationships/image" Target="../media/image1.png"/><Relationship Id="rId8" Type="http://schemas.openxmlformats.org/officeDocument/2006/relationships/image" Target="../media/image11.png"/><Relationship Id="rId31" Type="http://schemas.openxmlformats.org/officeDocument/2006/relationships/image" Target="../media/image7.png"/><Relationship Id="rId30" Type="http://schemas.openxmlformats.org/officeDocument/2006/relationships/image" Target="../media/image31.png"/><Relationship Id="rId11" Type="http://schemas.openxmlformats.org/officeDocument/2006/relationships/image" Target="../media/image8.png"/><Relationship Id="rId10" Type="http://schemas.openxmlformats.org/officeDocument/2006/relationships/image" Target="../media/image4.png"/><Relationship Id="rId13" Type="http://schemas.openxmlformats.org/officeDocument/2006/relationships/image" Target="../media/image10.png"/><Relationship Id="rId12" Type="http://schemas.openxmlformats.org/officeDocument/2006/relationships/image" Target="../media/image2.png"/><Relationship Id="rId15" Type="http://schemas.openxmlformats.org/officeDocument/2006/relationships/image" Target="../media/image12.png"/><Relationship Id="rId14" Type="http://schemas.openxmlformats.org/officeDocument/2006/relationships/image" Target="../media/image3.png"/><Relationship Id="rId17" Type="http://schemas.openxmlformats.org/officeDocument/2006/relationships/image" Target="../media/image13.png"/><Relationship Id="rId16" Type="http://schemas.openxmlformats.org/officeDocument/2006/relationships/image" Target="../media/image6.png"/><Relationship Id="rId19" Type="http://schemas.openxmlformats.org/officeDocument/2006/relationships/image" Target="../media/image19.png"/><Relationship Id="rId1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54.png"/><Relationship Id="rId5" Type="http://schemas.openxmlformats.org/officeDocument/2006/relationships/image" Target="../media/image47.png"/><Relationship Id="rId6" Type="http://schemas.openxmlformats.org/officeDocument/2006/relationships/image" Target="../media/image35.png"/><Relationship Id="rId7" Type="http://schemas.openxmlformats.org/officeDocument/2006/relationships/image" Target="../media/image49.png"/><Relationship Id="rId8" Type="http://schemas.openxmlformats.org/officeDocument/2006/relationships/image" Target="../media/image39.png"/><Relationship Id="rId11" Type="http://schemas.openxmlformats.org/officeDocument/2006/relationships/image" Target="../media/image48.png"/><Relationship Id="rId10" Type="http://schemas.openxmlformats.org/officeDocument/2006/relationships/image" Target="../media/image36.png"/><Relationship Id="rId13" Type="http://schemas.openxmlformats.org/officeDocument/2006/relationships/image" Target="../media/image40.png"/><Relationship Id="rId12" Type="http://schemas.openxmlformats.org/officeDocument/2006/relationships/image" Target="../media/image53.png"/><Relationship Id="rId15" Type="http://schemas.openxmlformats.org/officeDocument/2006/relationships/image" Target="../media/image52.jpg"/><Relationship Id="rId14" Type="http://schemas.openxmlformats.org/officeDocument/2006/relationships/image" Target="../media/image37.png"/><Relationship Id="rId17" Type="http://schemas.openxmlformats.org/officeDocument/2006/relationships/image" Target="../media/image64.png"/><Relationship Id="rId16" Type="http://schemas.openxmlformats.org/officeDocument/2006/relationships/image" Target="../media/image45.jpg"/><Relationship Id="rId19" Type="http://schemas.openxmlformats.org/officeDocument/2006/relationships/image" Target="../media/image65.png"/><Relationship Id="rId18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23" l="0" r="0" t="21822"/>
          <a:stretch/>
        </p:blipFill>
        <p:spPr>
          <a:xfrm>
            <a:off x="635000" y="357187"/>
            <a:ext cx="23114000" cy="13001626"/>
          </a:xfrm>
          <a:prstGeom prst="roundRect">
            <a:avLst>
              <a:gd fmla="val 0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grpSp>
        <p:nvGrpSpPr>
          <p:cNvPr id="18" name="Google Shape;18;p1"/>
          <p:cNvGrpSpPr/>
          <p:nvPr/>
        </p:nvGrpSpPr>
        <p:grpSpPr>
          <a:xfrm>
            <a:off x="3989726" y="4131593"/>
            <a:ext cx="16471846" cy="4565839"/>
            <a:chOff x="3989726" y="4131593"/>
            <a:chExt cx="16471846" cy="4565839"/>
          </a:xfrm>
        </p:grpSpPr>
        <p:sp>
          <p:nvSpPr>
            <p:cNvPr id="19" name="Google Shape;19;p1"/>
            <p:cNvSpPr/>
            <p:nvPr/>
          </p:nvSpPr>
          <p:spPr>
            <a:xfrm>
              <a:off x="3989726" y="4131593"/>
              <a:ext cx="16471846" cy="456583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  <a:ln cap="flat" cmpd="sng" w="190500">
              <a:solidFill>
                <a:srgbClr val="FFFFFF">
                  <a:alpha val="2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descr="A black background with a black square&#10;&#10;Description automatically generated with medium confidence" id="20" name="Google Shape;2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90441" y="4209476"/>
              <a:ext cx="8421384" cy="2648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1"/>
            <p:cNvSpPr txBox="1"/>
            <p:nvPr/>
          </p:nvSpPr>
          <p:spPr>
            <a:xfrm>
              <a:off x="3989726" y="6549831"/>
              <a:ext cx="16404548" cy="1824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800"/>
                <a:buFont typeface="Helvetica Neue"/>
                <a:buNone/>
              </a:pPr>
              <a:r>
                <a:rPr b="1" i="0" lang="en-US" sz="58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Edge-to-Cloud Solution Acceleration Platform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5400"/>
                <a:buFont typeface="Helvetica Neue"/>
                <a:buNone/>
              </a:pPr>
              <a:r>
                <a:rPr b="1" i="0" lang="en-US" sz="5400" u="none" cap="none" strike="noStrike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Required to Electrify the World</a:t>
              </a:r>
              <a:endParaRPr/>
            </a:p>
          </p:txBody>
        </p:sp>
      </p:grpSp>
      <p:sp>
        <p:nvSpPr>
          <p:cNvPr id="22" name="Google Shape;22;p1"/>
          <p:cNvSpPr txBox="1"/>
          <p:nvPr/>
        </p:nvSpPr>
        <p:spPr>
          <a:xfrm>
            <a:off x="14964931" y="10920028"/>
            <a:ext cx="8474928" cy="2318583"/>
          </a:xfrm>
          <a:prstGeom prst="rect">
            <a:avLst/>
          </a:prstGeom>
          <a:solidFill>
            <a:schemeClr val="lt1">
              <a:alpha val="78823"/>
            </a:schemeClr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Mats Olsson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Manager Pratexo EMEA</a:t>
            </a:r>
            <a:endParaRPr b="1" i="0" sz="3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mats.olsson@pratexo.com</a:t>
            </a:r>
            <a:endParaRPr b="1" i="0" sz="3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626" l="0" r="0" t="7627"/>
          <a:stretch/>
        </p:blipFill>
        <p:spPr>
          <a:xfrm>
            <a:off x="635000" y="357187"/>
            <a:ext cx="23114000" cy="1300162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D8D8D8">
                <a:alpha val="4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pic>
      <p:sp>
        <p:nvSpPr>
          <p:cNvPr id="28" name="Google Shape;28;p2"/>
          <p:cNvSpPr/>
          <p:nvPr/>
        </p:nvSpPr>
        <p:spPr>
          <a:xfrm>
            <a:off x="1608793" y="1964265"/>
            <a:ext cx="21509686" cy="10202529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  <a:effectLst>
            <a:outerShdw blurRad="1270000" rotWithShape="0" dir="3600000" dist="635000">
              <a:srgbClr val="000000">
                <a:alpha val="24705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 Light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6219675" y="2439126"/>
            <a:ext cx="16495572" cy="9312609"/>
          </a:xfrm>
          <a:prstGeom prst="rect">
            <a:avLst/>
          </a:prstGeom>
          <a:noFill/>
          <a:ln cap="flat" cmpd="sng" w="190500">
            <a:solidFill>
              <a:srgbClr val="FFFFFF">
                <a:alpha val="24705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 Light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0" name="Google Shape;30;p2"/>
          <p:cNvGrpSpPr/>
          <p:nvPr/>
        </p:nvGrpSpPr>
        <p:grpSpPr>
          <a:xfrm>
            <a:off x="6409897" y="6753525"/>
            <a:ext cx="16395290" cy="1892714"/>
            <a:chOff x="6409897" y="6753525"/>
            <a:chExt cx="16395290" cy="1892714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6409897" y="6753525"/>
              <a:ext cx="14344214" cy="1892714"/>
              <a:chOff x="6409897" y="6719657"/>
              <a:chExt cx="14344214" cy="1892714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6409897" y="6987511"/>
                <a:ext cx="14344214" cy="1321121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rgbClr val="D8D8D8">
                    <a:alpha val="49803"/>
                  </a:srgbClr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A black and white logo&#10;&#10;Description automatically generated" id="33" name="Google Shape;33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600670" y="6719657"/>
                <a:ext cx="6020633" cy="1892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Google Shape;34;p2"/>
              <p:cNvSpPr txBox="1"/>
              <p:nvPr/>
            </p:nvSpPr>
            <p:spPr>
              <a:xfrm>
                <a:off x="7174050" y="7531437"/>
                <a:ext cx="3333681" cy="748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Helvetica Neue"/>
                  <a:buNone/>
                </a:pPr>
                <a:r>
                  <a:rPr b="1" i="0" lang="en-US" sz="2800" u="none" cap="none" strike="noStrik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Pratexo Core</a:t>
                </a:r>
                <a:endParaRPr/>
              </a:p>
            </p:txBody>
          </p:sp>
          <p:sp>
            <p:nvSpPr>
              <p:cNvPr id="35" name="Google Shape;35;p2"/>
              <p:cNvSpPr txBox="1"/>
              <p:nvPr/>
            </p:nvSpPr>
            <p:spPr>
              <a:xfrm>
                <a:off x="16734158" y="6897728"/>
                <a:ext cx="3333681" cy="748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Helvetica Neue"/>
                  <a:buNone/>
                </a:pPr>
                <a:r>
                  <a:rPr b="1" i="0" lang="en-US" sz="2800" u="none" cap="none" strike="noStrik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Pratexo Studio</a:t>
                </a:r>
                <a:endParaRPr b="1" i="0" sz="28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36" name="Google Shape;36;p2"/>
            <p:cNvSpPr txBox="1"/>
            <p:nvPr/>
          </p:nvSpPr>
          <p:spPr>
            <a:xfrm>
              <a:off x="20687187" y="7151363"/>
              <a:ext cx="2118000" cy="1015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Pratexo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Edge-to-Cloud PaaS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"/>
          <p:cNvSpPr txBox="1"/>
          <p:nvPr/>
        </p:nvSpPr>
        <p:spPr>
          <a:xfrm>
            <a:off x="1893571" y="3421514"/>
            <a:ext cx="4078424" cy="17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Edge-to-Cloud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 Platform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8" name="Google Shape;38;p2"/>
          <p:cNvGrpSpPr/>
          <p:nvPr/>
        </p:nvGrpSpPr>
        <p:grpSpPr>
          <a:xfrm>
            <a:off x="17286445" y="4474513"/>
            <a:ext cx="3415732" cy="2446245"/>
            <a:chOff x="17286445" y="4474513"/>
            <a:chExt cx="3415732" cy="2446245"/>
          </a:xfrm>
        </p:grpSpPr>
        <p:sp>
          <p:nvSpPr>
            <p:cNvPr id="39" name="Google Shape;39;p2"/>
            <p:cNvSpPr/>
            <p:nvPr/>
          </p:nvSpPr>
          <p:spPr>
            <a:xfrm>
              <a:off x="17286445" y="4474513"/>
              <a:ext cx="1644004" cy="2446245"/>
            </a:xfrm>
            <a:prstGeom prst="rect">
              <a:avLst/>
            </a:prstGeom>
            <a:solidFill>
              <a:schemeClr val="accent5">
                <a:alpha val="49803"/>
              </a:schemeClr>
            </a:solidFill>
            <a:ln cap="flat" cmpd="sng" w="12700">
              <a:solidFill>
                <a:srgbClr val="F2F2F2">
                  <a:alpha val="28627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3150" lIns="73150" spcFirstLastPara="1" rIns="7315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Helvetica Neue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r>
                <a:rPr b="1" baseline="30000" i="0" lang="en-US" sz="20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rd</a:t>
              </a:r>
              <a:r>
                <a:rPr b="1" i="0" lang="en-US" sz="20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Party Solutions</a:t>
              </a:r>
              <a:endPara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044399" y="4474514"/>
              <a:ext cx="1657778" cy="2444250"/>
            </a:xfrm>
            <a:prstGeom prst="rect">
              <a:avLst/>
            </a:prstGeom>
            <a:solidFill>
              <a:schemeClr val="accent5">
                <a:alpha val="49803"/>
              </a:schemeClr>
            </a:solidFill>
            <a:ln cap="flat" cmpd="sng" w="12700">
              <a:solidFill>
                <a:srgbClr val="F2F2F2">
                  <a:alpha val="28627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3150" lIns="73150" spcFirstLastPara="1" rIns="7315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Helvetica Neue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 Solutions</a:t>
              </a:r>
              <a:endPara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8882846" y="2049659"/>
            <a:ext cx="13839759" cy="2161903"/>
            <a:chOff x="8882846" y="2049659"/>
            <a:chExt cx="13839759" cy="2161903"/>
          </a:xfrm>
        </p:grpSpPr>
        <p:sp>
          <p:nvSpPr>
            <p:cNvPr id="42" name="Google Shape;42;p2"/>
            <p:cNvSpPr txBox="1"/>
            <p:nvPr/>
          </p:nvSpPr>
          <p:spPr>
            <a:xfrm>
              <a:off x="20604605" y="2910437"/>
              <a:ext cx="2118000" cy="707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Cloud</a:t>
              </a:r>
              <a:r>
                <a:rPr b="0" i="0" lang="en-US" sz="20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Agnostic</a:t>
              </a:r>
              <a:endPara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3" name="Google Shape;43;p2"/>
            <p:cNvGrpSpPr/>
            <p:nvPr/>
          </p:nvGrpSpPr>
          <p:grpSpPr>
            <a:xfrm>
              <a:off x="8882846" y="2049659"/>
              <a:ext cx="9930756" cy="2161903"/>
              <a:chOff x="8855693" y="231979"/>
              <a:chExt cx="9930756" cy="2161903"/>
            </a:xfrm>
          </p:grpSpPr>
          <p:grpSp>
            <p:nvGrpSpPr>
              <p:cNvPr id="44" name="Google Shape;44;p2"/>
              <p:cNvGrpSpPr/>
              <p:nvPr/>
            </p:nvGrpSpPr>
            <p:grpSpPr>
              <a:xfrm>
                <a:off x="8855693" y="368755"/>
                <a:ext cx="2856193" cy="1346327"/>
                <a:chOff x="7251321" y="-485809"/>
                <a:chExt cx="2856193" cy="1346327"/>
              </a:xfrm>
            </p:grpSpPr>
            <p:pic>
              <p:nvPicPr>
                <p:cNvPr id="45" name="Google Shape;45;p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7251321" y="-485809"/>
                  <a:ext cx="2856193" cy="13463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picture containing text, tableware, dishware&#10;&#10;Description automatically generated" id="46" name="Google Shape;46;p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8295218" y="-16224"/>
                  <a:ext cx="708288" cy="4240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" name="Google Shape;47;p2"/>
              <p:cNvGrpSpPr/>
              <p:nvPr/>
            </p:nvGrpSpPr>
            <p:grpSpPr>
              <a:xfrm>
                <a:off x="13098944" y="231979"/>
                <a:ext cx="3341841" cy="1575248"/>
                <a:chOff x="15367974" y="-547788"/>
                <a:chExt cx="3341841" cy="1575248"/>
              </a:xfrm>
            </p:grpSpPr>
            <p:pic>
              <p:nvPicPr>
                <p:cNvPr id="48" name="Google Shape;48;p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15367974" y="-547788"/>
                  <a:ext cx="3341841" cy="157524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picture containing icon&#10;&#10;Description automatically generated" id="49" name="Google Shape;49;p2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16431778" y="34979"/>
                  <a:ext cx="1152825" cy="33335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0" name="Google Shape;50;p2"/>
              <p:cNvGrpSpPr/>
              <p:nvPr/>
            </p:nvGrpSpPr>
            <p:grpSpPr>
              <a:xfrm>
                <a:off x="15836401" y="900455"/>
                <a:ext cx="2950048" cy="1390568"/>
                <a:chOff x="19930615" y="-42773"/>
                <a:chExt cx="2950048" cy="1390568"/>
              </a:xfrm>
            </p:grpSpPr>
            <p:pic>
              <p:nvPicPr>
                <p:cNvPr id="51" name="Google Shape;51;p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19930615" y="-42773"/>
                  <a:ext cx="2950048" cy="13905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" name="Google Shape;52;p2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20926336" y="279226"/>
                  <a:ext cx="773238" cy="7799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3" name="Google Shape;53;p2"/>
              <p:cNvGrpSpPr/>
              <p:nvPr/>
            </p:nvGrpSpPr>
            <p:grpSpPr>
              <a:xfrm>
                <a:off x="11039169" y="1005501"/>
                <a:ext cx="2945410" cy="1388381"/>
                <a:chOff x="11177943" y="-235916"/>
                <a:chExt cx="2945410" cy="1388381"/>
              </a:xfrm>
            </p:grpSpPr>
            <p:pic>
              <p:nvPicPr>
                <p:cNvPr id="54" name="Google Shape;54;p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11177943" y="-235916"/>
                  <a:ext cx="2945410" cy="13883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logo of a company&#10;&#10;Description automatically generated" id="55" name="Google Shape;55;p2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11765792" y="-34335"/>
                  <a:ext cx="1646554" cy="10285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56" name="Google Shape;56;p2"/>
          <p:cNvGrpSpPr/>
          <p:nvPr/>
        </p:nvGrpSpPr>
        <p:grpSpPr>
          <a:xfrm>
            <a:off x="6400800" y="8258186"/>
            <a:ext cx="16419377" cy="3280099"/>
            <a:chOff x="6400800" y="8258186"/>
            <a:chExt cx="16419377" cy="3280099"/>
          </a:xfrm>
        </p:grpSpPr>
        <p:sp>
          <p:nvSpPr>
            <p:cNvPr id="57" name="Google Shape;57;p2"/>
            <p:cNvSpPr txBox="1"/>
            <p:nvPr/>
          </p:nvSpPr>
          <p:spPr>
            <a:xfrm>
              <a:off x="20913322" y="9146225"/>
              <a:ext cx="1665730" cy="707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Hardware</a:t>
              </a:r>
              <a:r>
                <a:rPr b="0" i="0" lang="en-US" sz="1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Agnostic</a:t>
              </a:r>
              <a:endPara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2"/>
            <p:cNvSpPr txBox="1"/>
            <p:nvPr/>
          </p:nvSpPr>
          <p:spPr>
            <a:xfrm>
              <a:off x="20702177" y="8355332"/>
              <a:ext cx="2118000" cy="707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OS</a:t>
              </a:r>
              <a:r>
                <a:rPr b="0" i="0" lang="en-US" sz="1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br>
                <a:rPr b="0" i="0" lang="en-US" sz="1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b="0" i="0" lang="en-US" sz="1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Agnostic</a:t>
              </a:r>
              <a:endPara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9" name="Google Shape;59;p2"/>
            <p:cNvSpPr txBox="1"/>
            <p:nvPr/>
          </p:nvSpPr>
          <p:spPr>
            <a:xfrm>
              <a:off x="20702177" y="10812228"/>
              <a:ext cx="2118000" cy="707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Device</a:t>
              </a:r>
              <a:r>
                <a:rPr b="0" i="0" lang="en-US" sz="1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br>
                <a:rPr b="0" i="0" lang="en-US" sz="1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b="0" i="0" lang="en-US" sz="1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Agnostic</a:t>
              </a:r>
              <a:endPara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409897" y="8391929"/>
              <a:ext cx="14359134" cy="707856"/>
            </a:xfrm>
            <a:prstGeom prst="rect">
              <a:avLst/>
            </a:prstGeom>
            <a:solidFill>
              <a:schemeClr val="accent4">
                <a:alpha val="49803"/>
              </a:schemeClr>
            </a:solidFill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Raleway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61" name="Google Shape;61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3124341" y="8605416"/>
              <a:ext cx="935976" cy="369925"/>
            </a:xfrm>
            <a:prstGeom prst="rect">
              <a:avLst/>
            </a:prstGeom>
            <a:solidFill>
              <a:schemeClr val="accent4">
                <a:alpha val="49803"/>
              </a:schemeClr>
            </a:solidFill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pic>
        <p:sp>
          <p:nvSpPr>
            <p:cNvPr id="62" name="Google Shape;62;p2"/>
            <p:cNvSpPr/>
            <p:nvPr/>
          </p:nvSpPr>
          <p:spPr>
            <a:xfrm>
              <a:off x="6409897" y="9218638"/>
              <a:ext cx="14354603" cy="707856"/>
            </a:xfrm>
            <a:prstGeom prst="rect">
              <a:avLst/>
            </a:prstGeom>
            <a:solidFill>
              <a:schemeClr val="accent4">
                <a:alpha val="49803"/>
              </a:schemeClr>
            </a:solidFill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Raleway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63" name="Google Shape;63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640257" y="9046592"/>
              <a:ext cx="1106979" cy="1060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&#10;&#10;Description automatically generated" id="64" name="Google Shape;64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818813" y="9418808"/>
              <a:ext cx="1463686" cy="2916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6354076" y="9370165"/>
              <a:ext cx="1692875" cy="400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2"/>
            <p:cNvSpPr/>
            <p:nvPr/>
          </p:nvSpPr>
          <p:spPr>
            <a:xfrm>
              <a:off x="6400800" y="10024529"/>
              <a:ext cx="14363699" cy="707856"/>
            </a:xfrm>
            <a:prstGeom prst="rect">
              <a:avLst/>
            </a:prstGeom>
            <a:solidFill>
              <a:schemeClr val="accent4">
                <a:alpha val="49803"/>
              </a:schemeClr>
            </a:solidFill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5G - Wikipedia" id="67" name="Google Shape;67;p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283555" y="10105112"/>
              <a:ext cx="860339" cy="517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539703" y="10111498"/>
              <a:ext cx="873348" cy="517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mtech LoRa Technology Overview | Semtech" id="69" name="Google Shape;69;p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4808860" y="9995584"/>
              <a:ext cx="1441543" cy="720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8646211" y="10107725"/>
              <a:ext cx="499094" cy="4990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2"/>
            <p:cNvSpPr txBox="1"/>
            <p:nvPr/>
          </p:nvSpPr>
          <p:spPr>
            <a:xfrm>
              <a:off x="20908861" y="10038151"/>
              <a:ext cx="1704633" cy="707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Network</a:t>
              </a:r>
              <a:endParaRPr b="1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Agnostic</a:t>
              </a:r>
              <a:endPara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72" name="Google Shape;72;p2"/>
            <p:cNvGrpSpPr/>
            <p:nvPr/>
          </p:nvGrpSpPr>
          <p:grpSpPr>
            <a:xfrm>
              <a:off x="6400800" y="10830429"/>
              <a:ext cx="14370545" cy="707856"/>
              <a:chOff x="6400800" y="10915087"/>
              <a:chExt cx="14370545" cy="707856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6400800" y="10915087"/>
                <a:ext cx="14370545" cy="707856"/>
              </a:xfrm>
              <a:prstGeom prst="rect">
                <a:avLst/>
              </a:prstGeom>
              <a:solidFill>
                <a:schemeClr val="accent5">
                  <a:alpha val="31372"/>
                </a:schemeClr>
              </a:solidFill>
              <a:ln cap="flat" cmpd="sng" w="9525">
                <a:solidFill>
                  <a:srgbClr val="D8D8D8">
                    <a:alpha val="49803"/>
                  </a:srgbClr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74" name="Google Shape;74;p2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11253653" y="10994616"/>
                <a:ext cx="514216" cy="5142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oogle Shape;75;p2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13297960" y="10991153"/>
                <a:ext cx="518600" cy="518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2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9255460" y="10997353"/>
                <a:ext cx="468102" cy="4681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2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19416998" y="10943487"/>
                <a:ext cx="651055" cy="65105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78;p2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7206769" y="10998343"/>
                <a:ext cx="518600" cy="518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oogle Shape;79;p2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17371036" y="11011079"/>
                <a:ext cx="515870" cy="5158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Google Shape;80;p2"/>
              <p:cNvPicPr preferRelativeResize="0"/>
              <p:nvPr/>
            </p:nvPicPr>
            <p:blipFill rotWithShape="1">
              <a:blip r:embed="rId24">
                <a:alphaModFix/>
              </a:blip>
              <a:srcRect b="0" l="0" r="0" t="0"/>
              <a:stretch/>
            </p:blipFill>
            <p:spPr>
              <a:xfrm>
                <a:off x="15346651" y="11013466"/>
                <a:ext cx="494294" cy="4942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A white hat on a black background&#10;&#10;Description automatically generated" id="81" name="Google Shape;81;p2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6336361" y="8258186"/>
              <a:ext cx="1684982" cy="9513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text on a black background&#10;&#10;Description automatically generated" id="82" name="Google Shape;82;p2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257829" y="8496335"/>
              <a:ext cx="1861677" cy="4906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2"/>
          <p:cNvSpPr txBox="1"/>
          <p:nvPr/>
        </p:nvSpPr>
        <p:spPr>
          <a:xfrm>
            <a:off x="20657207" y="5199344"/>
            <a:ext cx="2118000" cy="1015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Pratexo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Frameworks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2"/>
          <p:cNvGrpSpPr/>
          <p:nvPr/>
        </p:nvGrpSpPr>
        <p:grpSpPr>
          <a:xfrm>
            <a:off x="6419088" y="4509273"/>
            <a:ext cx="10699454" cy="2378740"/>
            <a:chOff x="6419088" y="4509273"/>
            <a:chExt cx="10699454" cy="2378740"/>
          </a:xfrm>
        </p:grpSpPr>
        <p:sp>
          <p:nvSpPr>
            <p:cNvPr id="85" name="Google Shape;85;p2"/>
            <p:cNvSpPr/>
            <p:nvPr/>
          </p:nvSpPr>
          <p:spPr>
            <a:xfrm>
              <a:off x="14673375" y="4509273"/>
              <a:ext cx="2445167" cy="2377884"/>
            </a:xfrm>
            <a:prstGeom prst="rect">
              <a:avLst/>
            </a:prstGeom>
            <a:solidFill>
              <a:srgbClr val="032B4C"/>
            </a:solidFill>
            <a:ln cap="flat" cmpd="sng" w="12700">
              <a:solidFill>
                <a:srgbClr val="F2F2F2">
                  <a:alpha val="28627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3150" lIns="73150" spcFirstLastPara="1" rIns="73150" wrap="square" tIns="1280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Helvetica Neue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Root Cause Analysis Expert System</a:t>
              </a:r>
              <a:endParaRPr/>
            </a:p>
          </p:txBody>
        </p:sp>
        <p:grpSp>
          <p:nvGrpSpPr>
            <p:cNvPr id="86" name="Google Shape;86;p2"/>
            <p:cNvGrpSpPr/>
            <p:nvPr/>
          </p:nvGrpSpPr>
          <p:grpSpPr>
            <a:xfrm>
              <a:off x="6419088" y="4510129"/>
              <a:ext cx="9922793" cy="2377884"/>
              <a:chOff x="6419088" y="4510129"/>
              <a:chExt cx="9922793" cy="2377884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6419088" y="4510129"/>
                <a:ext cx="2436605" cy="2377884"/>
              </a:xfrm>
              <a:prstGeom prst="rect">
                <a:avLst/>
              </a:prstGeom>
              <a:solidFill>
                <a:srgbClr val="032B4C"/>
              </a:solidFill>
              <a:ln cap="flat" cmpd="sng" w="12700">
                <a:solidFill>
                  <a:srgbClr val="F2F2F2">
                    <a:alpha val="28627"/>
                  </a:srgbClr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3150" lIns="73150" spcFirstLastPara="1" rIns="73150" wrap="square" tIns="1280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Helvetica Neue"/>
                  <a:buNone/>
                </a:pPr>
                <a:r>
                  <a:rPr b="1" i="0" lang="en-US" sz="2000" u="none" cap="none" strike="noStrik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Integrated Grid Monitoring &amp; Analytics</a:t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9164809" y="4510129"/>
                <a:ext cx="2445167" cy="2377884"/>
              </a:xfrm>
              <a:prstGeom prst="rect">
                <a:avLst/>
              </a:prstGeom>
              <a:solidFill>
                <a:srgbClr val="032B4C"/>
              </a:solidFill>
              <a:ln cap="flat" cmpd="sng" w="12700">
                <a:solidFill>
                  <a:srgbClr val="F2F2F2">
                    <a:alpha val="28627"/>
                  </a:srgbClr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3150" lIns="73150" spcFirstLastPara="1" rIns="73150" wrap="square" tIns="1280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Helvetica Neue"/>
                  <a:buNone/>
                </a:pPr>
                <a:r>
                  <a:rPr b="1" i="0" lang="en-US" sz="2000" u="none" cap="none" strike="noStrik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Distributed EV </a:t>
                </a:r>
                <a:br>
                  <a:rPr b="1" i="0" lang="en-US" sz="2000" u="none" cap="none" strike="noStrik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</a:br>
                <a:r>
                  <a:rPr b="1" i="0" lang="en-US" sz="2000" u="none" cap="none" strike="noStrik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Charging Management</a:t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1919092" y="4510129"/>
                <a:ext cx="2445167" cy="2377884"/>
              </a:xfrm>
              <a:prstGeom prst="rect">
                <a:avLst/>
              </a:prstGeom>
              <a:solidFill>
                <a:srgbClr val="032B4C"/>
              </a:solidFill>
              <a:ln cap="flat" cmpd="sng" w="12700">
                <a:solidFill>
                  <a:srgbClr val="F2F2F2">
                    <a:alpha val="28627"/>
                  </a:srgbClr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3150" lIns="73150" spcFirstLastPara="1" rIns="73150" wrap="square" tIns="1280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Helvetica Neue"/>
                  <a:buNone/>
                </a:pPr>
                <a:r>
                  <a:rPr b="1" i="0" lang="en-US" sz="2000" u="none" cap="none" strike="noStrik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Power Balancing </a:t>
                </a:r>
                <a:br>
                  <a:rPr b="1" i="0" lang="en-US" sz="2000" u="none" cap="none" strike="noStrik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</a:br>
                <a:r>
                  <a:rPr b="1" i="0" lang="en-US" sz="2000" u="none" cap="none" strike="noStrik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with FFR</a:t>
                </a:r>
                <a:endParaRPr/>
              </a:p>
            </p:txBody>
          </p:sp>
          <p:pic>
            <p:nvPicPr>
              <p:cNvPr id="90" name="Google Shape;90;p2"/>
              <p:cNvPicPr preferRelativeResize="0"/>
              <p:nvPr/>
            </p:nvPicPr>
            <p:blipFill rotWithShape="1">
              <a:blip r:embed="rId27">
                <a:alphaModFix/>
              </a:blip>
              <a:srcRect b="0" l="0" r="0" t="0"/>
              <a:stretch/>
            </p:blipFill>
            <p:spPr>
              <a:xfrm>
                <a:off x="7157624" y="4715127"/>
                <a:ext cx="943786" cy="9437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white line drawing of a head with a gear&#10;&#10;Description automatically generated" id="91" name="Google Shape;91;p2"/>
              <p:cNvPicPr preferRelativeResize="0"/>
              <p:nvPr/>
            </p:nvPicPr>
            <p:blipFill rotWithShape="1">
              <a:blip r:embed="rId28">
                <a:alphaModFix/>
              </a:blip>
              <a:srcRect b="0" l="0" r="0" t="0"/>
              <a:stretch/>
            </p:blipFill>
            <p:spPr>
              <a:xfrm>
                <a:off x="15454716" y="4705035"/>
                <a:ext cx="887165" cy="8871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2"/>
              <p:cNvPicPr preferRelativeResize="0"/>
              <p:nvPr/>
            </p:nvPicPr>
            <p:blipFill rotWithShape="1">
              <a:blip r:embed="rId29">
                <a:alphaModFix/>
              </a:blip>
              <a:srcRect b="0" l="0" r="0" t="0"/>
              <a:stretch/>
            </p:blipFill>
            <p:spPr>
              <a:xfrm>
                <a:off x="12686985" y="4710412"/>
                <a:ext cx="926400" cy="926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2"/>
              <p:cNvPicPr preferRelativeResize="0"/>
              <p:nvPr/>
            </p:nvPicPr>
            <p:blipFill rotWithShape="1">
              <a:blip r:embed="rId30">
                <a:alphaModFix/>
              </a:blip>
              <a:srcRect b="0" l="0" r="0" t="0"/>
              <a:stretch/>
            </p:blipFill>
            <p:spPr>
              <a:xfrm>
                <a:off x="9940487" y="4705993"/>
                <a:ext cx="912720" cy="9127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4" name="Google Shape;94;p2"/>
          <p:cNvGrpSpPr/>
          <p:nvPr/>
        </p:nvGrpSpPr>
        <p:grpSpPr>
          <a:xfrm>
            <a:off x="2668167" y="6072416"/>
            <a:ext cx="3276230" cy="3245978"/>
            <a:chOff x="3643276" y="1462338"/>
            <a:chExt cx="1638115" cy="1747210"/>
          </a:xfrm>
        </p:grpSpPr>
        <p:sp>
          <p:nvSpPr>
            <p:cNvPr id="95" name="Google Shape;95;p2"/>
            <p:cNvSpPr/>
            <p:nvPr/>
          </p:nvSpPr>
          <p:spPr>
            <a:xfrm>
              <a:off x="3643276" y="1466885"/>
              <a:ext cx="1638115" cy="1742663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Raleway"/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643276" y="1462338"/>
              <a:ext cx="1638115" cy="1742663"/>
            </a:xfrm>
            <a:prstGeom prst="homePlat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Raleway"/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648539" y="2060482"/>
              <a:ext cx="1545996" cy="361770"/>
            </a:xfrm>
            <a:prstGeom prst="rect">
              <a:avLst/>
            </a:prstGeom>
            <a:solidFill>
              <a:schemeClr val="accent3">
                <a:alpha val="0"/>
              </a:schemeClr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Designs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Simulates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Deploys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Manages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Monitors</a:t>
              </a:r>
              <a:endParaRPr/>
            </a:p>
          </p:txBody>
        </p:sp>
      </p:grpSp>
      <p:pic>
        <p:nvPicPr>
          <p:cNvPr descr="A black background with a black square&#10;&#10;Description automatically generated with medium confidence" id="98" name="Google Shape;98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299807" y="2253364"/>
            <a:ext cx="4280851" cy="134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3"/>
          <p:cNvGrpSpPr/>
          <p:nvPr/>
        </p:nvGrpSpPr>
        <p:grpSpPr>
          <a:xfrm>
            <a:off x="5941216" y="5034758"/>
            <a:ext cx="12417176" cy="7412932"/>
            <a:chOff x="2970608" y="2517379"/>
            <a:chExt cx="6208588" cy="3706466"/>
          </a:xfrm>
        </p:grpSpPr>
        <p:pic>
          <p:nvPicPr>
            <p:cNvPr id="105" name="Google Shape;10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70608" y="2517379"/>
              <a:ext cx="6208588" cy="370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olar cell&#10;&#10;Description automatically generated" id="106" name="Google Shape;106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55916" y="4254615"/>
              <a:ext cx="337815" cy="206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olar cell&#10;&#10;Description automatically generated" id="107" name="Google Shape;10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69837" y="4278698"/>
              <a:ext cx="337815" cy="2063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outdoor object&#10;&#10;Description automatically generated" id="108" name="Google Shape;10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63876" y="7308693"/>
            <a:ext cx="5637104" cy="2791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&#10;&#10;Description automatically generated" id="109" name="Google Shape;10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55633" y="8080572"/>
            <a:ext cx="5703202" cy="2818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toy buildings&#10;&#10;Description automatically generated with low confidence" id="110" name="Google Shape;11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416908" y="11000525"/>
            <a:ext cx="3809988" cy="1883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EGO, toy&#10;&#10;Description automatically generated" id="111" name="Google Shape;11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475779" y="10627637"/>
            <a:ext cx="5980970" cy="2956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112" name="Google Shape;11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469571" y="12837289"/>
            <a:ext cx="1166498" cy="577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al user interface&#10;&#10;Description automatically generated" id="113" name="Google Shape;11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222561" y="11939230"/>
            <a:ext cx="3633842" cy="1796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114" name="Google Shape;114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82785" y="10613298"/>
            <a:ext cx="6654802" cy="3083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ndoor&#10;&#10;Description automatically generated" id="115" name="Google Shape;11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990337" y="7172612"/>
            <a:ext cx="3563138" cy="3897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116" name="Google Shape;116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553336" y="11208501"/>
            <a:ext cx="1327564" cy="6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887087" y="9590151"/>
            <a:ext cx="3173510" cy="15685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3"/>
          <p:cNvCxnSpPr/>
          <p:nvPr/>
        </p:nvCxnSpPr>
        <p:spPr>
          <a:xfrm>
            <a:off x="2670585" y="10688672"/>
            <a:ext cx="59666" cy="521664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19" name="Google Shape;119;p3"/>
          <p:cNvCxnSpPr/>
          <p:nvPr/>
        </p:nvCxnSpPr>
        <p:spPr>
          <a:xfrm>
            <a:off x="2662613" y="10688673"/>
            <a:ext cx="1643118" cy="808302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20" name="Google Shape;120;p3"/>
          <p:cNvCxnSpPr/>
          <p:nvPr/>
        </p:nvCxnSpPr>
        <p:spPr>
          <a:xfrm>
            <a:off x="2878558" y="10731782"/>
            <a:ext cx="3446120" cy="1168432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21" name="Google Shape;121;p3"/>
          <p:cNvCxnSpPr/>
          <p:nvPr/>
        </p:nvCxnSpPr>
        <p:spPr>
          <a:xfrm>
            <a:off x="6110097" y="8431770"/>
            <a:ext cx="486786" cy="1507908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22" name="Google Shape;122;p3"/>
          <p:cNvCxnSpPr/>
          <p:nvPr/>
        </p:nvCxnSpPr>
        <p:spPr>
          <a:xfrm flipH="1">
            <a:off x="5676765" y="8431771"/>
            <a:ext cx="361586" cy="1316238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23" name="Google Shape;123;p3"/>
          <p:cNvCxnSpPr/>
          <p:nvPr/>
        </p:nvCxnSpPr>
        <p:spPr>
          <a:xfrm flipH="1">
            <a:off x="4810650" y="8453098"/>
            <a:ext cx="1186596" cy="1486580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pic>
        <p:nvPicPr>
          <p:cNvPr id="124" name="Google Shape;124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904427" y="7248901"/>
            <a:ext cx="3173510" cy="1568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604409" y="6442329"/>
            <a:ext cx="3173510" cy="15685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3"/>
          <p:cNvCxnSpPr/>
          <p:nvPr/>
        </p:nvCxnSpPr>
        <p:spPr>
          <a:xfrm>
            <a:off x="3271217" y="10501273"/>
            <a:ext cx="6117150" cy="1361998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" name="Google Shape;127;p3"/>
          <p:cNvCxnSpPr/>
          <p:nvPr/>
        </p:nvCxnSpPr>
        <p:spPr>
          <a:xfrm>
            <a:off x="10734394" y="12171830"/>
            <a:ext cx="1270400" cy="899920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28" name="Google Shape;128;p3"/>
          <p:cNvCxnSpPr/>
          <p:nvPr/>
        </p:nvCxnSpPr>
        <p:spPr>
          <a:xfrm>
            <a:off x="10621992" y="12282759"/>
            <a:ext cx="623460" cy="573894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29" name="Google Shape;129;p3"/>
          <p:cNvCxnSpPr/>
          <p:nvPr/>
        </p:nvCxnSpPr>
        <p:spPr>
          <a:xfrm>
            <a:off x="10363471" y="12452347"/>
            <a:ext cx="281162" cy="215226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30" name="Google Shape;130;p3"/>
          <p:cNvCxnSpPr/>
          <p:nvPr/>
        </p:nvCxnSpPr>
        <p:spPr>
          <a:xfrm flipH="1">
            <a:off x="9731964" y="12440596"/>
            <a:ext cx="94148" cy="181760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pic>
        <p:nvPicPr>
          <p:cNvPr id="131" name="Google Shape;131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559399" y="11290541"/>
            <a:ext cx="3173510" cy="15685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3"/>
          <p:cNvCxnSpPr/>
          <p:nvPr/>
        </p:nvCxnSpPr>
        <p:spPr>
          <a:xfrm flipH="1">
            <a:off x="14827250" y="10775902"/>
            <a:ext cx="345576" cy="863448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33" name="Google Shape;133;p3"/>
          <p:cNvCxnSpPr/>
          <p:nvPr/>
        </p:nvCxnSpPr>
        <p:spPr>
          <a:xfrm flipH="1">
            <a:off x="14075326" y="10751696"/>
            <a:ext cx="873832" cy="1044240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34" name="Google Shape;134;p3"/>
          <p:cNvCxnSpPr/>
          <p:nvPr/>
        </p:nvCxnSpPr>
        <p:spPr>
          <a:xfrm flipH="1">
            <a:off x="13174641" y="10694309"/>
            <a:ext cx="1647166" cy="1317326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pic>
        <p:nvPicPr>
          <p:cNvPr id="135" name="Google Shape;135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887517" y="9386715"/>
            <a:ext cx="3173510" cy="15685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3"/>
          <p:cNvCxnSpPr/>
          <p:nvPr/>
        </p:nvCxnSpPr>
        <p:spPr>
          <a:xfrm flipH="1" rot="10800000">
            <a:off x="16113316" y="10154236"/>
            <a:ext cx="2363640" cy="131980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37" name="Google Shape;137;p3"/>
          <p:cNvCxnSpPr/>
          <p:nvPr/>
        </p:nvCxnSpPr>
        <p:spPr>
          <a:xfrm>
            <a:off x="20103406" y="10119825"/>
            <a:ext cx="2586464" cy="5374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38" name="Google Shape;138;p3"/>
          <p:cNvCxnSpPr/>
          <p:nvPr/>
        </p:nvCxnSpPr>
        <p:spPr>
          <a:xfrm flipH="1" rot="10800000">
            <a:off x="19911230" y="8297379"/>
            <a:ext cx="1778932" cy="1638154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39" name="Google Shape;139;p3"/>
          <p:cNvCxnSpPr/>
          <p:nvPr/>
        </p:nvCxnSpPr>
        <p:spPr>
          <a:xfrm flipH="1" rot="10800000">
            <a:off x="20103407" y="8853788"/>
            <a:ext cx="2284194" cy="1145592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40" name="Google Shape;140;p3"/>
          <p:cNvCxnSpPr/>
          <p:nvPr/>
        </p:nvCxnSpPr>
        <p:spPr>
          <a:xfrm flipH="1">
            <a:off x="16779134" y="7425040"/>
            <a:ext cx="457856" cy="1640492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41" name="Google Shape;141;p3"/>
          <p:cNvCxnSpPr/>
          <p:nvPr/>
        </p:nvCxnSpPr>
        <p:spPr>
          <a:xfrm>
            <a:off x="17493463" y="7327956"/>
            <a:ext cx="143046" cy="886560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42" name="Google Shape;142;p3"/>
          <p:cNvCxnSpPr/>
          <p:nvPr/>
        </p:nvCxnSpPr>
        <p:spPr>
          <a:xfrm>
            <a:off x="17937843" y="7158601"/>
            <a:ext cx="2014802" cy="339486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43" name="Google Shape;143;p3"/>
          <p:cNvCxnSpPr/>
          <p:nvPr/>
        </p:nvCxnSpPr>
        <p:spPr>
          <a:xfrm>
            <a:off x="17583625" y="7327957"/>
            <a:ext cx="1201718" cy="533406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44" name="Google Shape;144;p3"/>
          <p:cNvCxnSpPr/>
          <p:nvPr/>
        </p:nvCxnSpPr>
        <p:spPr>
          <a:xfrm flipH="1">
            <a:off x="18785342" y="10652314"/>
            <a:ext cx="169812" cy="1453184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45" name="Google Shape;145;p3"/>
          <p:cNvCxnSpPr/>
          <p:nvPr/>
        </p:nvCxnSpPr>
        <p:spPr>
          <a:xfrm>
            <a:off x="19114545" y="10594906"/>
            <a:ext cx="296230" cy="1687852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46" name="Google Shape;146;p3"/>
          <p:cNvCxnSpPr/>
          <p:nvPr/>
        </p:nvCxnSpPr>
        <p:spPr>
          <a:xfrm>
            <a:off x="19329248" y="10581749"/>
            <a:ext cx="1163964" cy="661834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47" name="Google Shape;147;p3"/>
          <p:cNvCxnSpPr/>
          <p:nvPr/>
        </p:nvCxnSpPr>
        <p:spPr>
          <a:xfrm flipH="1">
            <a:off x="8702289" y="7696385"/>
            <a:ext cx="153670" cy="605510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48" name="Google Shape;148;p3"/>
          <p:cNvCxnSpPr/>
          <p:nvPr/>
        </p:nvCxnSpPr>
        <p:spPr>
          <a:xfrm>
            <a:off x="9090845" y="7734769"/>
            <a:ext cx="1639602" cy="2591838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49" name="Google Shape;149;p3"/>
          <p:cNvCxnSpPr/>
          <p:nvPr/>
        </p:nvCxnSpPr>
        <p:spPr>
          <a:xfrm flipH="1" rot="10800000">
            <a:off x="9753618" y="6682156"/>
            <a:ext cx="750432" cy="415512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pic>
        <p:nvPicPr>
          <p:cNvPr id="150" name="Google Shape;150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003442" y="10539106"/>
            <a:ext cx="746548" cy="298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676629" y="11966347"/>
            <a:ext cx="282390" cy="49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108907" y="10791703"/>
            <a:ext cx="282390" cy="49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076251" y="10134657"/>
            <a:ext cx="244598" cy="42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059815" y="10982797"/>
            <a:ext cx="282390" cy="49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422856" y="11686209"/>
            <a:ext cx="175368" cy="30689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 txBox="1"/>
          <p:nvPr/>
        </p:nvSpPr>
        <p:spPr>
          <a:xfrm>
            <a:off x="1377430" y="5787616"/>
            <a:ext cx="305634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91C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3991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Micro Cloud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Edge nodes combine to create local micro clouds that are highly scalable and resilient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20074540" y="6246389"/>
            <a:ext cx="31735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91C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3991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Edge Nodes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Pratexo compute nodes run at the far edge</a:t>
            </a:r>
            <a:endParaRPr/>
          </a:p>
        </p:txBody>
      </p:sp>
      <p:cxnSp>
        <p:nvCxnSpPr>
          <p:cNvPr id="158" name="Google Shape;158;p3"/>
          <p:cNvCxnSpPr/>
          <p:nvPr/>
        </p:nvCxnSpPr>
        <p:spPr>
          <a:xfrm flipH="1">
            <a:off x="14178259" y="10192184"/>
            <a:ext cx="422306" cy="208920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grpSp>
        <p:nvGrpSpPr>
          <p:cNvPr id="159" name="Google Shape;159;p3"/>
          <p:cNvGrpSpPr/>
          <p:nvPr/>
        </p:nvGrpSpPr>
        <p:grpSpPr>
          <a:xfrm>
            <a:off x="2445258" y="1170410"/>
            <a:ext cx="18216156" cy="8854666"/>
            <a:chOff x="1452800" y="3958891"/>
            <a:chExt cx="9108078" cy="4427333"/>
          </a:xfrm>
        </p:grpSpPr>
        <p:cxnSp>
          <p:nvCxnSpPr>
            <p:cNvPr id="160" name="Google Shape;160;p3"/>
            <p:cNvCxnSpPr/>
            <p:nvPr/>
          </p:nvCxnSpPr>
          <p:spPr>
            <a:xfrm>
              <a:off x="6591654" y="5677362"/>
              <a:ext cx="26515" cy="213927"/>
            </a:xfrm>
            <a:prstGeom prst="straightConnector1">
              <a:avLst/>
            </a:prstGeom>
            <a:noFill/>
            <a:ln cap="rnd" cmpd="sng" w="25400">
              <a:solidFill>
                <a:srgbClr val="00B0F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61" name="Google Shape;161;p3"/>
            <p:cNvCxnSpPr/>
            <p:nvPr/>
          </p:nvCxnSpPr>
          <p:spPr>
            <a:xfrm>
              <a:off x="8862249" y="6497854"/>
              <a:ext cx="0" cy="375956"/>
            </a:xfrm>
            <a:prstGeom prst="straightConnector1">
              <a:avLst/>
            </a:prstGeom>
            <a:noFill/>
            <a:ln cap="rnd" cmpd="sng" w="25400">
              <a:solidFill>
                <a:srgbClr val="00B0F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62" name="Google Shape;162;p3"/>
            <p:cNvCxnSpPr/>
            <p:nvPr/>
          </p:nvCxnSpPr>
          <p:spPr>
            <a:xfrm>
              <a:off x="7343308" y="5289992"/>
              <a:ext cx="1511233" cy="686190"/>
            </a:xfrm>
            <a:prstGeom prst="straightConnector1">
              <a:avLst/>
            </a:prstGeom>
            <a:noFill/>
            <a:ln cap="rnd" cmpd="sng" w="25400">
              <a:solidFill>
                <a:srgbClr val="00B0F0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63" name="Google Shape;163;p3"/>
            <p:cNvGrpSpPr/>
            <p:nvPr/>
          </p:nvGrpSpPr>
          <p:grpSpPr>
            <a:xfrm>
              <a:off x="1452800" y="3958891"/>
              <a:ext cx="9108078" cy="4427333"/>
              <a:chOff x="1324266" y="572120"/>
              <a:chExt cx="9108078" cy="4427333"/>
            </a:xfrm>
          </p:grpSpPr>
          <p:pic>
            <p:nvPicPr>
              <p:cNvPr id="164" name="Google Shape;164;p3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1907195" y="1963755"/>
                <a:ext cx="3327400" cy="164465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65" name="Google Shape;165;p3"/>
              <p:cNvCxnSpPr/>
              <p:nvPr/>
            </p:nvCxnSpPr>
            <p:spPr>
              <a:xfrm flipH="1">
                <a:off x="3897011" y="1957069"/>
                <a:ext cx="1524486" cy="588656"/>
              </a:xfrm>
              <a:prstGeom prst="straightConnector1">
                <a:avLst/>
              </a:prstGeom>
              <a:noFill/>
              <a:ln cap="rnd" cmpd="sng" w="25400">
                <a:solidFill>
                  <a:srgbClr val="00B0F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6" name="Google Shape;166;p3"/>
              <p:cNvCxnSpPr/>
              <p:nvPr/>
            </p:nvCxnSpPr>
            <p:spPr>
              <a:xfrm flipH="1" rot="10800000">
                <a:off x="1324266" y="3174713"/>
                <a:ext cx="1798230" cy="1781127"/>
              </a:xfrm>
              <a:prstGeom prst="straightConnector1">
                <a:avLst/>
              </a:prstGeom>
              <a:noFill/>
              <a:ln cap="rnd" cmpd="sng" w="25400">
                <a:solidFill>
                  <a:srgbClr val="00B0F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7" name="Google Shape;167;p3"/>
              <p:cNvCxnSpPr/>
              <p:nvPr/>
            </p:nvCxnSpPr>
            <p:spPr>
              <a:xfrm flipH="1" rot="10800000">
                <a:off x="3138559" y="3174713"/>
                <a:ext cx="15464" cy="619955"/>
              </a:xfrm>
              <a:prstGeom prst="straightConnector1">
                <a:avLst/>
              </a:prstGeom>
              <a:noFill/>
              <a:ln cap="rnd" cmpd="sng" w="25400">
                <a:solidFill>
                  <a:srgbClr val="00B0F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" name="Google Shape;168;p3"/>
              <p:cNvCxnSpPr/>
              <p:nvPr/>
            </p:nvCxnSpPr>
            <p:spPr>
              <a:xfrm>
                <a:off x="6631953" y="3221164"/>
                <a:ext cx="798806" cy="1778289"/>
              </a:xfrm>
              <a:prstGeom prst="straightConnector1">
                <a:avLst/>
              </a:prstGeom>
              <a:noFill/>
              <a:ln cap="rnd" cmpd="sng" w="25400">
                <a:solidFill>
                  <a:srgbClr val="00B0F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169" name="Google Shape;169;p3"/>
              <p:cNvSpPr txBox="1"/>
              <p:nvPr/>
            </p:nvSpPr>
            <p:spPr>
              <a:xfrm>
                <a:off x="2050491" y="1064393"/>
                <a:ext cx="2495900" cy="1061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991C0"/>
                  </a:buClr>
                  <a:buSzPts val="2400"/>
                  <a:buFont typeface="Helvetica Neue"/>
                  <a:buNone/>
                </a:pPr>
                <a:r>
                  <a:rPr b="1" i="0" lang="en-US" sz="2400" u="none" cap="none" strike="noStrike">
                    <a:solidFill>
                      <a:srgbClr val="3991C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Central Cloud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r>
                  <a:rPr b="0" i="0" lang="en-US" sz="2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Only the right data is pushed to central clouds for long-term storage, reporting, analysis, and AI model training</a:t>
                </a:r>
                <a:endParaRPr/>
              </a:p>
            </p:txBody>
          </p:sp>
          <p:cxnSp>
            <p:nvCxnSpPr>
              <p:cNvPr id="170" name="Google Shape;170;p3"/>
              <p:cNvCxnSpPr/>
              <p:nvPr/>
            </p:nvCxnSpPr>
            <p:spPr>
              <a:xfrm flipH="1">
                <a:off x="4742246" y="2893808"/>
                <a:ext cx="880480" cy="530594"/>
              </a:xfrm>
              <a:prstGeom prst="straightConnector1">
                <a:avLst/>
              </a:prstGeom>
              <a:noFill/>
              <a:ln cap="rnd" cmpd="sng" w="25400">
                <a:solidFill>
                  <a:srgbClr val="00B0F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171" name="Google Shape;171;p3"/>
              <p:cNvSpPr txBox="1"/>
              <p:nvPr/>
            </p:nvSpPr>
            <p:spPr>
              <a:xfrm>
                <a:off x="8845589" y="1595531"/>
                <a:ext cx="1586755" cy="969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991C0"/>
                  </a:buClr>
                  <a:buSzPts val="2400"/>
                  <a:buFont typeface="Helvetica Neue"/>
                  <a:buNone/>
                </a:pPr>
                <a:r>
                  <a:rPr b="1" i="0" lang="en-US" sz="2400" u="none" cap="none" strike="noStrike">
                    <a:solidFill>
                      <a:srgbClr val="3991C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Multi Level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r>
                  <a:rPr b="0" i="0" lang="en-US" sz="24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Different situations may require multiple levels of micro clouds</a:t>
                </a:r>
                <a:endParaRPr/>
              </a:p>
            </p:txBody>
          </p:sp>
          <p:pic>
            <p:nvPicPr>
              <p:cNvPr id="172" name="Google Shape;172;p3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7072948" y="1871099"/>
                <a:ext cx="3327400" cy="1644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Diagram&#10;&#10;Description automatically generated" id="173" name="Google Shape;173;p3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086689" y="572120"/>
                <a:ext cx="4243530" cy="19369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p3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4970478" y="2135126"/>
                <a:ext cx="3327400" cy="1644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75" name="Google Shape;175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199109" y="12024501"/>
            <a:ext cx="198818" cy="34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307629" y="12301801"/>
            <a:ext cx="198818" cy="34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097467" y="11740331"/>
            <a:ext cx="198818" cy="347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3"/>
          <p:cNvCxnSpPr/>
          <p:nvPr/>
        </p:nvCxnSpPr>
        <p:spPr>
          <a:xfrm>
            <a:off x="17873994" y="7304037"/>
            <a:ext cx="2689392" cy="1171366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sp>
        <p:nvSpPr>
          <p:cNvPr id="179" name="Google Shape;179;p3"/>
          <p:cNvSpPr txBox="1"/>
          <p:nvPr/>
        </p:nvSpPr>
        <p:spPr>
          <a:xfrm>
            <a:off x="845435" y="499233"/>
            <a:ext cx="14686726" cy="111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 Edge-to-Cloud Computing</a:t>
            </a:r>
            <a:endParaRPr/>
          </a:p>
        </p:txBody>
      </p:sp>
      <p:pic>
        <p:nvPicPr>
          <p:cNvPr id="180" name="Google Shape;180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89637" y="9562091"/>
            <a:ext cx="3173510" cy="15685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3"/>
          <p:cNvCxnSpPr/>
          <p:nvPr/>
        </p:nvCxnSpPr>
        <p:spPr>
          <a:xfrm>
            <a:off x="16137316" y="10353189"/>
            <a:ext cx="963020" cy="185918"/>
          </a:xfrm>
          <a:prstGeom prst="straightConnector1">
            <a:avLst/>
          </a:prstGeom>
          <a:noFill/>
          <a:ln cap="rnd" cmpd="sng" w="25400">
            <a:solidFill>
              <a:srgbClr val="00B0F0"/>
            </a:solidFill>
            <a:prstDash val="dot"/>
            <a:round/>
            <a:headEnd len="sm" w="sm" type="none"/>
            <a:tailEnd len="med" w="med" type="oval"/>
          </a:ln>
        </p:spPr>
      </p:cxnSp>
      <p:pic>
        <p:nvPicPr>
          <p:cNvPr id="182" name="Google Shape;182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912479" y="6582017"/>
            <a:ext cx="3173510" cy="15685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"/>
          <p:cNvSpPr txBox="1"/>
          <p:nvPr/>
        </p:nvSpPr>
        <p:spPr>
          <a:xfrm>
            <a:off x="17289251" y="1101860"/>
            <a:ext cx="3129364" cy="4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Pratexo Edge Node</a:t>
            </a:r>
            <a:endParaRPr b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21452107" y="1084467"/>
            <a:ext cx="3129364" cy="4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Pratexo Micro Cloud</a:t>
            </a:r>
            <a:endParaRPr b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5" name="Google Shape;185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828739" y="707162"/>
            <a:ext cx="2454332" cy="1213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ball with a white letter on it&#10;&#10;Description automatically generated" id="186" name="Google Shape;186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6913323" y="1073180"/>
            <a:ext cx="475318" cy="49001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"/>
          <p:cNvSpPr txBox="1"/>
          <p:nvPr/>
        </p:nvSpPr>
        <p:spPr>
          <a:xfrm>
            <a:off x="17108218" y="168047"/>
            <a:ext cx="7275782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Interested in learning more? Contact caroline.olsson@pratexo.com</a:t>
            </a:r>
            <a:endParaRPr b="1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Pratexo 2023">
      <a:dk1>
        <a:srgbClr val="032B4C"/>
      </a:dk1>
      <a:lt1>
        <a:srgbClr val="FFFFFF"/>
      </a:lt1>
      <a:dk2>
        <a:srgbClr val="042E4F"/>
      </a:dk2>
      <a:lt2>
        <a:srgbClr val="FFFFFF"/>
      </a:lt2>
      <a:accent1>
        <a:srgbClr val="1A80B5"/>
      </a:accent1>
      <a:accent2>
        <a:srgbClr val="44BCBC"/>
      </a:accent2>
      <a:accent3>
        <a:srgbClr val="379FBD"/>
      </a:accent3>
      <a:accent4>
        <a:srgbClr val="4AB6CA"/>
      </a:accent4>
      <a:accent5>
        <a:srgbClr val="75CED5"/>
      </a:accent5>
      <a:accent6>
        <a:srgbClr val="0375CB"/>
      </a:accent6>
      <a:hlink>
        <a:srgbClr val="032B4C"/>
      </a:hlink>
      <a:folHlink>
        <a:srgbClr val="E2E2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